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6" r:id="rId12"/>
    <p:sldId id="267" r:id="rId13"/>
    <p:sldId id="268" r:id="rId14"/>
    <p:sldId id="263" r:id="rId15"/>
    <p:sldId id="269" r:id="rId16"/>
    <p:sldId id="264" r:id="rId17"/>
    <p:sldId id="265" r:id="rId18"/>
  </p:sldIdLst>
  <p:sldSz cx="12192000" cy="6858000"/>
  <p:notesSz cx="10234613" cy="71040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595F1F-C0FF-4953-EAB0-B615D563CAC3}" name="Hettie Dix" initials="HD" userId="S::hettiedix@purcelluk.com::5354f7c8-3267-4e34-9df6-a95edee640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46"/>
    <a:srgbClr val="00306B"/>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795B4D-F3CE-470E-9433-373633033741}" v="193" dt="2025-03-14T15:10:08.693"/>
    <p1510:client id="{D0D86379-C51A-4FEC-A614-12C0240EF5AE}" v="183" dt="2025-03-14T12:22:04.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66" y="33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6AA1-56B4-3310-A151-B56FC0077EC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0EB8BDC-E983-68F0-5B32-B762118B6E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B2A9460-AC51-EB5E-0BBC-059495A0F47E}"/>
              </a:ext>
            </a:extLst>
          </p:cNvPr>
          <p:cNvSpPr>
            <a:spLocks noGrp="1"/>
          </p:cNvSpPr>
          <p:nvPr>
            <p:ph type="dt" sz="half" idx="10"/>
          </p:nvPr>
        </p:nvSpPr>
        <p:spPr/>
        <p:txBody>
          <a:bodyPr/>
          <a:lstStyle/>
          <a:p>
            <a:fld id="{AF0D6853-E351-4EE9-8CB4-A056F92E99B0}" type="datetimeFigureOut">
              <a:rPr lang="en-GB" smtClean="0"/>
              <a:t>17/03/2025</a:t>
            </a:fld>
            <a:endParaRPr lang="en-GB"/>
          </a:p>
        </p:txBody>
      </p:sp>
      <p:sp>
        <p:nvSpPr>
          <p:cNvPr id="5" name="Footer Placeholder 4">
            <a:extLst>
              <a:ext uri="{FF2B5EF4-FFF2-40B4-BE49-F238E27FC236}">
                <a16:creationId xmlns:a16="http://schemas.microsoft.com/office/drawing/2014/main" id="{0FD3967C-B5A5-3FCF-9DB3-C63395959C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3C4EF9-6655-56D4-EF20-5BA37DD93BA7}"/>
              </a:ext>
            </a:extLst>
          </p:cNvPr>
          <p:cNvSpPr>
            <a:spLocks noGrp="1"/>
          </p:cNvSpPr>
          <p:nvPr>
            <p:ph type="sldNum" sz="quarter" idx="12"/>
          </p:nvPr>
        </p:nvSpPr>
        <p:spPr/>
        <p:txBody>
          <a:bodyPr/>
          <a:lstStyle/>
          <a:p>
            <a:fld id="{ADCEA37F-7E02-437D-947E-47AD50D06F12}" type="slidenum">
              <a:rPr lang="en-GB" smtClean="0"/>
              <a:t>‹#›</a:t>
            </a:fld>
            <a:endParaRPr lang="en-GB"/>
          </a:p>
        </p:txBody>
      </p:sp>
    </p:spTree>
    <p:extLst>
      <p:ext uri="{BB962C8B-B14F-4D97-AF65-F5344CB8AC3E}">
        <p14:creationId xmlns:p14="http://schemas.microsoft.com/office/powerpoint/2010/main" val="5262167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DC192-51A4-C088-A22E-9516BA53FAE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D02F59B-40B2-D6BA-C778-B34CAFB53E8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83D2307-0AFC-FF53-11D3-9D7B21B78BEA}"/>
              </a:ext>
            </a:extLst>
          </p:cNvPr>
          <p:cNvSpPr>
            <a:spLocks noGrp="1"/>
          </p:cNvSpPr>
          <p:nvPr>
            <p:ph type="dt" sz="half" idx="10"/>
          </p:nvPr>
        </p:nvSpPr>
        <p:spPr/>
        <p:txBody>
          <a:bodyPr/>
          <a:lstStyle/>
          <a:p>
            <a:fld id="{AF0D6853-E351-4EE9-8CB4-A056F92E99B0}" type="datetimeFigureOut">
              <a:rPr lang="en-GB" smtClean="0"/>
              <a:t>17/03/2025</a:t>
            </a:fld>
            <a:endParaRPr lang="en-GB"/>
          </a:p>
        </p:txBody>
      </p:sp>
      <p:sp>
        <p:nvSpPr>
          <p:cNvPr id="5" name="Footer Placeholder 4">
            <a:extLst>
              <a:ext uri="{FF2B5EF4-FFF2-40B4-BE49-F238E27FC236}">
                <a16:creationId xmlns:a16="http://schemas.microsoft.com/office/drawing/2014/main" id="{773DDAB6-39A9-CAF2-819F-AC6A156972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861258-9C83-E7E2-F53D-FF1FCB9C7E50}"/>
              </a:ext>
            </a:extLst>
          </p:cNvPr>
          <p:cNvSpPr>
            <a:spLocks noGrp="1"/>
          </p:cNvSpPr>
          <p:nvPr>
            <p:ph type="sldNum" sz="quarter" idx="12"/>
          </p:nvPr>
        </p:nvSpPr>
        <p:spPr/>
        <p:txBody>
          <a:bodyPr/>
          <a:lstStyle/>
          <a:p>
            <a:fld id="{ADCEA37F-7E02-437D-947E-47AD50D06F12}" type="slidenum">
              <a:rPr lang="en-GB" smtClean="0"/>
              <a:t>‹#›</a:t>
            </a:fld>
            <a:endParaRPr lang="en-GB"/>
          </a:p>
        </p:txBody>
      </p:sp>
    </p:spTree>
    <p:extLst>
      <p:ext uri="{BB962C8B-B14F-4D97-AF65-F5344CB8AC3E}">
        <p14:creationId xmlns:p14="http://schemas.microsoft.com/office/powerpoint/2010/main" val="353963497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78EB70-0699-E027-00FB-675D7F836C7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61BF705-B7C6-610A-2404-D55648E1FAB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D104150-09BD-AA13-0995-67797CEF6033}"/>
              </a:ext>
            </a:extLst>
          </p:cNvPr>
          <p:cNvSpPr>
            <a:spLocks noGrp="1"/>
          </p:cNvSpPr>
          <p:nvPr>
            <p:ph type="dt" sz="half" idx="10"/>
          </p:nvPr>
        </p:nvSpPr>
        <p:spPr/>
        <p:txBody>
          <a:bodyPr/>
          <a:lstStyle/>
          <a:p>
            <a:fld id="{AF0D6853-E351-4EE9-8CB4-A056F92E99B0}" type="datetimeFigureOut">
              <a:rPr lang="en-GB" smtClean="0"/>
              <a:t>17/03/2025</a:t>
            </a:fld>
            <a:endParaRPr lang="en-GB"/>
          </a:p>
        </p:txBody>
      </p:sp>
      <p:sp>
        <p:nvSpPr>
          <p:cNvPr id="5" name="Footer Placeholder 4">
            <a:extLst>
              <a:ext uri="{FF2B5EF4-FFF2-40B4-BE49-F238E27FC236}">
                <a16:creationId xmlns:a16="http://schemas.microsoft.com/office/drawing/2014/main" id="{09559133-F6FD-6A5E-B35D-F2E681D044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E6DCB8-89B3-9B36-F228-3B46F61AFDFB}"/>
              </a:ext>
            </a:extLst>
          </p:cNvPr>
          <p:cNvSpPr>
            <a:spLocks noGrp="1"/>
          </p:cNvSpPr>
          <p:nvPr>
            <p:ph type="sldNum" sz="quarter" idx="12"/>
          </p:nvPr>
        </p:nvSpPr>
        <p:spPr/>
        <p:txBody>
          <a:bodyPr/>
          <a:lstStyle/>
          <a:p>
            <a:fld id="{ADCEA37F-7E02-437D-947E-47AD50D06F12}" type="slidenum">
              <a:rPr lang="en-GB" smtClean="0"/>
              <a:t>‹#›</a:t>
            </a:fld>
            <a:endParaRPr lang="en-GB"/>
          </a:p>
        </p:txBody>
      </p:sp>
    </p:spTree>
    <p:extLst>
      <p:ext uri="{BB962C8B-B14F-4D97-AF65-F5344CB8AC3E}">
        <p14:creationId xmlns:p14="http://schemas.microsoft.com/office/powerpoint/2010/main" val="14624414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423F2-4017-7A62-0A24-272350F5BEF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E7CC3CC-C382-BA16-702C-B71880B60B4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710DBC2-EC89-66BD-C611-95D30267E6B4}"/>
              </a:ext>
            </a:extLst>
          </p:cNvPr>
          <p:cNvSpPr>
            <a:spLocks noGrp="1"/>
          </p:cNvSpPr>
          <p:nvPr>
            <p:ph type="dt" sz="half" idx="10"/>
          </p:nvPr>
        </p:nvSpPr>
        <p:spPr/>
        <p:txBody>
          <a:bodyPr/>
          <a:lstStyle/>
          <a:p>
            <a:fld id="{AF0D6853-E351-4EE9-8CB4-A056F92E99B0}" type="datetimeFigureOut">
              <a:rPr lang="en-GB" smtClean="0"/>
              <a:t>17/03/2025</a:t>
            </a:fld>
            <a:endParaRPr lang="en-GB"/>
          </a:p>
        </p:txBody>
      </p:sp>
      <p:sp>
        <p:nvSpPr>
          <p:cNvPr id="5" name="Footer Placeholder 4">
            <a:extLst>
              <a:ext uri="{FF2B5EF4-FFF2-40B4-BE49-F238E27FC236}">
                <a16:creationId xmlns:a16="http://schemas.microsoft.com/office/drawing/2014/main" id="{6200F060-F08C-A7B6-3DD2-E888FE026E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43AFDA-C180-3640-8AB5-1E2C8C6CB2C5}"/>
              </a:ext>
            </a:extLst>
          </p:cNvPr>
          <p:cNvSpPr>
            <a:spLocks noGrp="1"/>
          </p:cNvSpPr>
          <p:nvPr>
            <p:ph type="sldNum" sz="quarter" idx="12"/>
          </p:nvPr>
        </p:nvSpPr>
        <p:spPr/>
        <p:txBody>
          <a:bodyPr/>
          <a:lstStyle/>
          <a:p>
            <a:fld id="{ADCEA37F-7E02-437D-947E-47AD50D06F12}" type="slidenum">
              <a:rPr lang="en-GB" smtClean="0"/>
              <a:t>‹#›</a:t>
            </a:fld>
            <a:endParaRPr lang="en-GB"/>
          </a:p>
        </p:txBody>
      </p:sp>
    </p:spTree>
    <p:extLst>
      <p:ext uri="{BB962C8B-B14F-4D97-AF65-F5344CB8AC3E}">
        <p14:creationId xmlns:p14="http://schemas.microsoft.com/office/powerpoint/2010/main" val="12689445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10850-1257-6AE1-AA3A-04DB50D429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7A17EB7-33FB-8957-8069-BCEE05B0C4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B38D8C7-1AF3-1C7F-D7D2-CA1B980937D9}"/>
              </a:ext>
            </a:extLst>
          </p:cNvPr>
          <p:cNvSpPr>
            <a:spLocks noGrp="1"/>
          </p:cNvSpPr>
          <p:nvPr>
            <p:ph type="dt" sz="half" idx="10"/>
          </p:nvPr>
        </p:nvSpPr>
        <p:spPr/>
        <p:txBody>
          <a:bodyPr/>
          <a:lstStyle/>
          <a:p>
            <a:fld id="{AF0D6853-E351-4EE9-8CB4-A056F92E99B0}" type="datetimeFigureOut">
              <a:rPr lang="en-GB" smtClean="0"/>
              <a:t>17/03/2025</a:t>
            </a:fld>
            <a:endParaRPr lang="en-GB"/>
          </a:p>
        </p:txBody>
      </p:sp>
      <p:sp>
        <p:nvSpPr>
          <p:cNvPr id="5" name="Footer Placeholder 4">
            <a:extLst>
              <a:ext uri="{FF2B5EF4-FFF2-40B4-BE49-F238E27FC236}">
                <a16:creationId xmlns:a16="http://schemas.microsoft.com/office/drawing/2014/main" id="{334EF5B6-4CB1-3EE5-D7AD-378E0E511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60EBBE-5A4F-8B67-949C-44D2A71E9BD2}"/>
              </a:ext>
            </a:extLst>
          </p:cNvPr>
          <p:cNvSpPr>
            <a:spLocks noGrp="1"/>
          </p:cNvSpPr>
          <p:nvPr>
            <p:ph type="sldNum" sz="quarter" idx="12"/>
          </p:nvPr>
        </p:nvSpPr>
        <p:spPr/>
        <p:txBody>
          <a:bodyPr/>
          <a:lstStyle/>
          <a:p>
            <a:fld id="{ADCEA37F-7E02-437D-947E-47AD50D06F12}" type="slidenum">
              <a:rPr lang="en-GB" smtClean="0"/>
              <a:t>‹#›</a:t>
            </a:fld>
            <a:endParaRPr lang="en-GB"/>
          </a:p>
        </p:txBody>
      </p:sp>
    </p:spTree>
    <p:extLst>
      <p:ext uri="{BB962C8B-B14F-4D97-AF65-F5344CB8AC3E}">
        <p14:creationId xmlns:p14="http://schemas.microsoft.com/office/powerpoint/2010/main" val="142310106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3EFA-5B72-3B36-1641-CB5F9DE70BF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B62BD6C-2A9D-A108-CC38-48C6ADEE002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ED7DEAD-5E0B-6394-B6AF-E58FB0028C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266A96A-C946-E05B-05F8-1F9CB7D58D4C}"/>
              </a:ext>
            </a:extLst>
          </p:cNvPr>
          <p:cNvSpPr>
            <a:spLocks noGrp="1"/>
          </p:cNvSpPr>
          <p:nvPr>
            <p:ph type="dt" sz="half" idx="10"/>
          </p:nvPr>
        </p:nvSpPr>
        <p:spPr/>
        <p:txBody>
          <a:bodyPr/>
          <a:lstStyle/>
          <a:p>
            <a:fld id="{AF0D6853-E351-4EE9-8CB4-A056F92E99B0}" type="datetimeFigureOut">
              <a:rPr lang="en-GB" smtClean="0"/>
              <a:t>17/03/2025</a:t>
            </a:fld>
            <a:endParaRPr lang="en-GB"/>
          </a:p>
        </p:txBody>
      </p:sp>
      <p:sp>
        <p:nvSpPr>
          <p:cNvPr id="6" name="Footer Placeholder 5">
            <a:extLst>
              <a:ext uri="{FF2B5EF4-FFF2-40B4-BE49-F238E27FC236}">
                <a16:creationId xmlns:a16="http://schemas.microsoft.com/office/drawing/2014/main" id="{C904B6CD-CBD4-8502-979B-ADCDF8FA6B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3C4E9B-8D4A-A453-93AD-5F99851416B5}"/>
              </a:ext>
            </a:extLst>
          </p:cNvPr>
          <p:cNvSpPr>
            <a:spLocks noGrp="1"/>
          </p:cNvSpPr>
          <p:nvPr>
            <p:ph type="sldNum" sz="quarter" idx="12"/>
          </p:nvPr>
        </p:nvSpPr>
        <p:spPr/>
        <p:txBody>
          <a:bodyPr/>
          <a:lstStyle/>
          <a:p>
            <a:fld id="{ADCEA37F-7E02-437D-947E-47AD50D06F12}" type="slidenum">
              <a:rPr lang="en-GB" smtClean="0"/>
              <a:t>‹#›</a:t>
            </a:fld>
            <a:endParaRPr lang="en-GB"/>
          </a:p>
        </p:txBody>
      </p:sp>
    </p:spTree>
    <p:extLst>
      <p:ext uri="{BB962C8B-B14F-4D97-AF65-F5344CB8AC3E}">
        <p14:creationId xmlns:p14="http://schemas.microsoft.com/office/powerpoint/2010/main" val="295530764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4FEC6-DBA3-98D8-AFB0-3E02AB618A0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D4E4A4C-8FD8-94DF-77D7-5116550881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4E16A94-77C9-797E-6596-03956C9E86E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7151A83-CBA6-F1DD-33AB-00A0551C03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765E300-3E98-8BD5-1EC9-2ED7FADC216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77B9583-F500-F9BA-024C-2B35A8249A10}"/>
              </a:ext>
            </a:extLst>
          </p:cNvPr>
          <p:cNvSpPr>
            <a:spLocks noGrp="1"/>
          </p:cNvSpPr>
          <p:nvPr>
            <p:ph type="dt" sz="half" idx="10"/>
          </p:nvPr>
        </p:nvSpPr>
        <p:spPr/>
        <p:txBody>
          <a:bodyPr/>
          <a:lstStyle/>
          <a:p>
            <a:fld id="{AF0D6853-E351-4EE9-8CB4-A056F92E99B0}" type="datetimeFigureOut">
              <a:rPr lang="en-GB" smtClean="0"/>
              <a:t>17/03/2025</a:t>
            </a:fld>
            <a:endParaRPr lang="en-GB"/>
          </a:p>
        </p:txBody>
      </p:sp>
      <p:sp>
        <p:nvSpPr>
          <p:cNvPr id="8" name="Footer Placeholder 7">
            <a:extLst>
              <a:ext uri="{FF2B5EF4-FFF2-40B4-BE49-F238E27FC236}">
                <a16:creationId xmlns:a16="http://schemas.microsoft.com/office/drawing/2014/main" id="{F5B03E66-3B80-A90B-2B6C-0D6611A6AA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F0B017-E6AF-06A4-9731-651203BEA68D}"/>
              </a:ext>
            </a:extLst>
          </p:cNvPr>
          <p:cNvSpPr>
            <a:spLocks noGrp="1"/>
          </p:cNvSpPr>
          <p:nvPr>
            <p:ph type="sldNum" sz="quarter" idx="12"/>
          </p:nvPr>
        </p:nvSpPr>
        <p:spPr/>
        <p:txBody>
          <a:bodyPr/>
          <a:lstStyle/>
          <a:p>
            <a:fld id="{ADCEA37F-7E02-437D-947E-47AD50D06F12}" type="slidenum">
              <a:rPr lang="en-GB" smtClean="0"/>
              <a:t>‹#›</a:t>
            </a:fld>
            <a:endParaRPr lang="en-GB"/>
          </a:p>
        </p:txBody>
      </p:sp>
    </p:spTree>
    <p:extLst>
      <p:ext uri="{BB962C8B-B14F-4D97-AF65-F5344CB8AC3E}">
        <p14:creationId xmlns:p14="http://schemas.microsoft.com/office/powerpoint/2010/main" val="31426462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E54B5-A807-BEA9-94C6-C1B8E9EA523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CAC554D-9332-DAD0-5F4D-3A0131A4032E}"/>
              </a:ext>
            </a:extLst>
          </p:cNvPr>
          <p:cNvSpPr>
            <a:spLocks noGrp="1"/>
          </p:cNvSpPr>
          <p:nvPr>
            <p:ph type="dt" sz="half" idx="10"/>
          </p:nvPr>
        </p:nvSpPr>
        <p:spPr/>
        <p:txBody>
          <a:bodyPr/>
          <a:lstStyle/>
          <a:p>
            <a:fld id="{AF0D6853-E351-4EE9-8CB4-A056F92E99B0}" type="datetimeFigureOut">
              <a:rPr lang="en-GB" smtClean="0"/>
              <a:t>17/03/2025</a:t>
            </a:fld>
            <a:endParaRPr lang="en-GB"/>
          </a:p>
        </p:txBody>
      </p:sp>
      <p:sp>
        <p:nvSpPr>
          <p:cNvPr id="4" name="Footer Placeholder 3">
            <a:extLst>
              <a:ext uri="{FF2B5EF4-FFF2-40B4-BE49-F238E27FC236}">
                <a16:creationId xmlns:a16="http://schemas.microsoft.com/office/drawing/2014/main" id="{A93B1A6B-F208-C71B-89DF-67BB42BC2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AE8E4C-C9D7-0194-A5EA-3D416ADFAAF8}"/>
              </a:ext>
            </a:extLst>
          </p:cNvPr>
          <p:cNvSpPr>
            <a:spLocks noGrp="1"/>
          </p:cNvSpPr>
          <p:nvPr>
            <p:ph type="sldNum" sz="quarter" idx="12"/>
          </p:nvPr>
        </p:nvSpPr>
        <p:spPr/>
        <p:txBody>
          <a:bodyPr/>
          <a:lstStyle/>
          <a:p>
            <a:fld id="{ADCEA37F-7E02-437D-947E-47AD50D06F12}" type="slidenum">
              <a:rPr lang="en-GB" smtClean="0"/>
              <a:t>‹#›</a:t>
            </a:fld>
            <a:endParaRPr lang="en-GB"/>
          </a:p>
        </p:txBody>
      </p:sp>
    </p:spTree>
    <p:extLst>
      <p:ext uri="{BB962C8B-B14F-4D97-AF65-F5344CB8AC3E}">
        <p14:creationId xmlns:p14="http://schemas.microsoft.com/office/powerpoint/2010/main" val="35088978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68DB20-2F2A-2FC2-9234-D89F9DDD975F}"/>
              </a:ext>
            </a:extLst>
          </p:cNvPr>
          <p:cNvSpPr>
            <a:spLocks noGrp="1"/>
          </p:cNvSpPr>
          <p:nvPr>
            <p:ph type="dt" sz="half" idx="10"/>
          </p:nvPr>
        </p:nvSpPr>
        <p:spPr/>
        <p:txBody>
          <a:bodyPr/>
          <a:lstStyle/>
          <a:p>
            <a:fld id="{AF0D6853-E351-4EE9-8CB4-A056F92E99B0}" type="datetimeFigureOut">
              <a:rPr lang="en-GB" smtClean="0"/>
              <a:t>17/03/2025</a:t>
            </a:fld>
            <a:endParaRPr lang="en-GB"/>
          </a:p>
        </p:txBody>
      </p:sp>
      <p:sp>
        <p:nvSpPr>
          <p:cNvPr id="3" name="Footer Placeholder 2">
            <a:extLst>
              <a:ext uri="{FF2B5EF4-FFF2-40B4-BE49-F238E27FC236}">
                <a16:creationId xmlns:a16="http://schemas.microsoft.com/office/drawing/2014/main" id="{7167FEB0-B97A-BE51-5F37-E0502B5E96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B51BA4E-A453-3E9C-226D-9C7A3F4F5723}"/>
              </a:ext>
            </a:extLst>
          </p:cNvPr>
          <p:cNvSpPr>
            <a:spLocks noGrp="1"/>
          </p:cNvSpPr>
          <p:nvPr>
            <p:ph type="sldNum" sz="quarter" idx="12"/>
          </p:nvPr>
        </p:nvSpPr>
        <p:spPr/>
        <p:txBody>
          <a:bodyPr/>
          <a:lstStyle/>
          <a:p>
            <a:fld id="{ADCEA37F-7E02-437D-947E-47AD50D06F12}" type="slidenum">
              <a:rPr lang="en-GB" smtClean="0"/>
              <a:t>‹#›</a:t>
            </a:fld>
            <a:endParaRPr lang="en-GB"/>
          </a:p>
        </p:txBody>
      </p:sp>
    </p:spTree>
    <p:extLst>
      <p:ext uri="{BB962C8B-B14F-4D97-AF65-F5344CB8AC3E}">
        <p14:creationId xmlns:p14="http://schemas.microsoft.com/office/powerpoint/2010/main" val="14615416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C3C52-2439-1823-0B50-13D90567BB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0DC2876-3FEE-B4A9-F489-334B355548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EE31422-9F37-C881-C1CA-078863D0D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08CA731-8D58-E631-56FD-F988C847420F}"/>
              </a:ext>
            </a:extLst>
          </p:cNvPr>
          <p:cNvSpPr>
            <a:spLocks noGrp="1"/>
          </p:cNvSpPr>
          <p:nvPr>
            <p:ph type="dt" sz="half" idx="10"/>
          </p:nvPr>
        </p:nvSpPr>
        <p:spPr/>
        <p:txBody>
          <a:bodyPr/>
          <a:lstStyle/>
          <a:p>
            <a:fld id="{AF0D6853-E351-4EE9-8CB4-A056F92E99B0}" type="datetimeFigureOut">
              <a:rPr lang="en-GB" smtClean="0"/>
              <a:t>17/03/2025</a:t>
            </a:fld>
            <a:endParaRPr lang="en-GB"/>
          </a:p>
        </p:txBody>
      </p:sp>
      <p:sp>
        <p:nvSpPr>
          <p:cNvPr id="6" name="Footer Placeholder 5">
            <a:extLst>
              <a:ext uri="{FF2B5EF4-FFF2-40B4-BE49-F238E27FC236}">
                <a16:creationId xmlns:a16="http://schemas.microsoft.com/office/drawing/2014/main" id="{A6EB48CF-308E-C1E6-8828-A2D52EEF46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F18525-F2B3-3F98-1697-82D899C11434}"/>
              </a:ext>
            </a:extLst>
          </p:cNvPr>
          <p:cNvSpPr>
            <a:spLocks noGrp="1"/>
          </p:cNvSpPr>
          <p:nvPr>
            <p:ph type="sldNum" sz="quarter" idx="12"/>
          </p:nvPr>
        </p:nvSpPr>
        <p:spPr/>
        <p:txBody>
          <a:bodyPr/>
          <a:lstStyle/>
          <a:p>
            <a:fld id="{ADCEA37F-7E02-437D-947E-47AD50D06F12}" type="slidenum">
              <a:rPr lang="en-GB" smtClean="0"/>
              <a:t>‹#›</a:t>
            </a:fld>
            <a:endParaRPr lang="en-GB"/>
          </a:p>
        </p:txBody>
      </p:sp>
    </p:spTree>
    <p:extLst>
      <p:ext uri="{BB962C8B-B14F-4D97-AF65-F5344CB8AC3E}">
        <p14:creationId xmlns:p14="http://schemas.microsoft.com/office/powerpoint/2010/main" val="65626254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547C-87A1-F112-B1FD-287DC457C9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5950207-858E-3B54-05E7-3EE964DDC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7E84915-CAB1-7423-3193-64C265E83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193FA8-22AF-35B2-8436-4B6357AE862D}"/>
              </a:ext>
            </a:extLst>
          </p:cNvPr>
          <p:cNvSpPr>
            <a:spLocks noGrp="1"/>
          </p:cNvSpPr>
          <p:nvPr>
            <p:ph type="dt" sz="half" idx="10"/>
          </p:nvPr>
        </p:nvSpPr>
        <p:spPr/>
        <p:txBody>
          <a:bodyPr/>
          <a:lstStyle/>
          <a:p>
            <a:fld id="{AF0D6853-E351-4EE9-8CB4-A056F92E99B0}" type="datetimeFigureOut">
              <a:rPr lang="en-GB" smtClean="0"/>
              <a:t>17/03/2025</a:t>
            </a:fld>
            <a:endParaRPr lang="en-GB"/>
          </a:p>
        </p:txBody>
      </p:sp>
      <p:sp>
        <p:nvSpPr>
          <p:cNvPr id="6" name="Footer Placeholder 5">
            <a:extLst>
              <a:ext uri="{FF2B5EF4-FFF2-40B4-BE49-F238E27FC236}">
                <a16:creationId xmlns:a16="http://schemas.microsoft.com/office/drawing/2014/main" id="{986360EA-D15C-C69D-95BF-5AE624BC10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074E46-8FD6-20EF-1642-0CCBF2D3116F}"/>
              </a:ext>
            </a:extLst>
          </p:cNvPr>
          <p:cNvSpPr>
            <a:spLocks noGrp="1"/>
          </p:cNvSpPr>
          <p:nvPr>
            <p:ph type="sldNum" sz="quarter" idx="12"/>
          </p:nvPr>
        </p:nvSpPr>
        <p:spPr/>
        <p:txBody>
          <a:bodyPr/>
          <a:lstStyle/>
          <a:p>
            <a:fld id="{ADCEA37F-7E02-437D-947E-47AD50D06F12}" type="slidenum">
              <a:rPr lang="en-GB" smtClean="0"/>
              <a:t>‹#›</a:t>
            </a:fld>
            <a:endParaRPr lang="en-GB"/>
          </a:p>
        </p:txBody>
      </p:sp>
    </p:spTree>
    <p:extLst>
      <p:ext uri="{BB962C8B-B14F-4D97-AF65-F5344CB8AC3E}">
        <p14:creationId xmlns:p14="http://schemas.microsoft.com/office/powerpoint/2010/main" val="124526406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4D376-96C5-2BA0-D3DB-A970CBDD6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ABF5C5C-3119-2C45-43C4-3765BE997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D3E4817-599D-997B-6E75-1047749F6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0D6853-E351-4EE9-8CB4-A056F92E99B0}" type="datetimeFigureOut">
              <a:rPr lang="en-GB" smtClean="0"/>
              <a:t>17/03/2025</a:t>
            </a:fld>
            <a:endParaRPr lang="en-GB"/>
          </a:p>
        </p:txBody>
      </p:sp>
      <p:sp>
        <p:nvSpPr>
          <p:cNvPr id="5" name="Footer Placeholder 4">
            <a:extLst>
              <a:ext uri="{FF2B5EF4-FFF2-40B4-BE49-F238E27FC236}">
                <a16:creationId xmlns:a16="http://schemas.microsoft.com/office/drawing/2014/main" id="{BCD94A81-C806-E33B-E982-ABBC85C37B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872C62A-5818-C36C-B5F5-237E1F2F7A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CEA37F-7E02-437D-947E-47AD50D06F12}" type="slidenum">
              <a:rPr lang="en-GB" smtClean="0"/>
              <a:t>‹#›</a:t>
            </a:fld>
            <a:endParaRPr lang="en-GB"/>
          </a:p>
        </p:txBody>
      </p:sp>
    </p:spTree>
    <p:extLst>
      <p:ext uri="{BB962C8B-B14F-4D97-AF65-F5344CB8AC3E}">
        <p14:creationId xmlns:p14="http://schemas.microsoft.com/office/powerpoint/2010/main" val="504429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2.png"/><Relationship Id="rId4" Type="http://schemas.openxmlformats.org/officeDocument/2006/relationships/image" Target="../media/image12.jpeg"/><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hyperlink" Target="mailto:heritageanddesign@torbay.gov.uk" TargetMode="External"/><Relationship Id="rId4" Type="http://schemas.openxmlformats.org/officeDocument/2006/relationships/hyperlink" Target="http://www.torbay.gov.uk/"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water next to a body of water&#10;&#10;AI-generated content may be incorrect.">
            <a:extLst>
              <a:ext uri="{FF2B5EF4-FFF2-40B4-BE49-F238E27FC236}">
                <a16:creationId xmlns:a16="http://schemas.microsoft.com/office/drawing/2014/main" id="{17C0ADBD-7811-88B9-A764-21738F1C3981}"/>
              </a:ext>
            </a:extLst>
          </p:cNvPr>
          <p:cNvPicPr>
            <a:picLocks noChangeAspect="1"/>
          </p:cNvPicPr>
          <p:nvPr/>
        </p:nvPicPr>
        <p:blipFill>
          <a:blip r:embed="rId2">
            <a:extLst>
              <a:ext uri="{28A0092B-C50C-407E-A947-70E740481C1C}">
                <a14:useLocalDpi xmlns:a14="http://schemas.microsoft.com/office/drawing/2010/main" val="0"/>
              </a:ext>
            </a:extLst>
          </a:blip>
          <a:srcRect l="27601" t="19442" r="12804" b="16946"/>
          <a:stretch/>
        </p:blipFill>
        <p:spPr>
          <a:xfrm>
            <a:off x="-1" y="0"/>
            <a:ext cx="12192001" cy="6858000"/>
          </a:xfrm>
          <a:prstGeom prst="rect">
            <a:avLst/>
          </a:prstGeom>
        </p:spPr>
      </p:pic>
      <p:sp>
        <p:nvSpPr>
          <p:cNvPr id="11" name="Rectangle 10">
            <a:extLst>
              <a:ext uri="{FF2B5EF4-FFF2-40B4-BE49-F238E27FC236}">
                <a16:creationId xmlns:a16="http://schemas.microsoft.com/office/drawing/2014/main" id="{21B2CADC-E151-2E68-1E1D-A90EF2649793}"/>
              </a:ext>
            </a:extLst>
          </p:cNvPr>
          <p:cNvSpPr/>
          <p:nvPr/>
        </p:nvSpPr>
        <p:spPr>
          <a:xfrm>
            <a:off x="5596128" y="581025"/>
            <a:ext cx="6595872" cy="1986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92CB37F-BB20-8252-D584-61D88BC87AA5}"/>
              </a:ext>
            </a:extLst>
          </p:cNvPr>
          <p:cNvSpPr>
            <a:spLocks noGrp="1"/>
          </p:cNvSpPr>
          <p:nvPr>
            <p:ph type="ctrTitle"/>
          </p:nvPr>
        </p:nvSpPr>
        <p:spPr>
          <a:xfrm>
            <a:off x="5596128" y="142620"/>
            <a:ext cx="6489192" cy="2168144"/>
          </a:xfrm>
        </p:spPr>
        <p:txBody>
          <a:bodyPr>
            <a:noAutofit/>
          </a:bodyPr>
          <a:lstStyle/>
          <a:p>
            <a:pPr algn="r"/>
            <a:r>
              <a:rPr lang="en-GB" sz="4800" dirty="0">
                <a:solidFill>
                  <a:srgbClr val="00306B"/>
                </a:solidFill>
                <a:latin typeface="Futura PT Demi" panose="020B0702020204020303" pitchFamily="34" charset="0"/>
              </a:rPr>
              <a:t>Torbay Conservation Area Appraisals</a:t>
            </a:r>
          </a:p>
        </p:txBody>
      </p:sp>
      <p:sp>
        <p:nvSpPr>
          <p:cNvPr id="3" name="Subtitle 2">
            <a:extLst>
              <a:ext uri="{FF2B5EF4-FFF2-40B4-BE49-F238E27FC236}">
                <a16:creationId xmlns:a16="http://schemas.microsoft.com/office/drawing/2014/main" id="{BEB0359B-8468-4877-31FB-E4B2839808EB}"/>
              </a:ext>
            </a:extLst>
          </p:cNvPr>
          <p:cNvSpPr>
            <a:spLocks noGrp="1"/>
          </p:cNvSpPr>
          <p:nvPr>
            <p:ph type="subTitle" idx="1"/>
          </p:nvPr>
        </p:nvSpPr>
        <p:spPr>
          <a:xfrm>
            <a:off x="6819901" y="2677410"/>
            <a:ext cx="5140452" cy="751589"/>
          </a:xfrm>
        </p:spPr>
        <p:txBody>
          <a:bodyPr>
            <a:normAutofit/>
          </a:bodyPr>
          <a:lstStyle/>
          <a:p>
            <a:pPr algn="r"/>
            <a:r>
              <a:rPr lang="en-GB" sz="2800" dirty="0">
                <a:solidFill>
                  <a:schemeClr val="bg1"/>
                </a:solidFill>
                <a:latin typeface="Futura PT Book" panose="020B0502020204020303" pitchFamily="34" charset="0"/>
              </a:rPr>
              <a:t>Public Consultation 2025</a:t>
            </a:r>
          </a:p>
        </p:txBody>
      </p:sp>
      <p:sp>
        <p:nvSpPr>
          <p:cNvPr id="14" name="TextBox 13">
            <a:extLst>
              <a:ext uri="{FF2B5EF4-FFF2-40B4-BE49-F238E27FC236}">
                <a16:creationId xmlns:a16="http://schemas.microsoft.com/office/drawing/2014/main" id="{F8AB2834-8738-9930-7D35-1A2C2A320736}"/>
              </a:ext>
            </a:extLst>
          </p:cNvPr>
          <p:cNvSpPr txBox="1"/>
          <p:nvPr/>
        </p:nvSpPr>
        <p:spPr>
          <a:xfrm>
            <a:off x="3118104" y="5401440"/>
            <a:ext cx="1078992" cy="523220"/>
          </a:xfrm>
          <a:prstGeom prst="rect">
            <a:avLst/>
          </a:prstGeom>
          <a:noFill/>
        </p:spPr>
        <p:txBody>
          <a:bodyPr wrap="square" rtlCol="0">
            <a:spAutoFit/>
          </a:bodyPr>
          <a:lstStyle/>
          <a:p>
            <a:pPr algn="ctr"/>
            <a:r>
              <a:rPr lang="en-GB" sz="1400">
                <a:solidFill>
                  <a:schemeClr val="bg1"/>
                </a:solidFill>
                <a:latin typeface="Futura PT Demi" panose="020B0702020204020303" pitchFamily="34" charset="0"/>
              </a:rPr>
              <a:t>Brixham</a:t>
            </a:r>
          </a:p>
          <a:p>
            <a:pPr algn="ctr"/>
            <a:r>
              <a:rPr lang="en-GB" sz="1400">
                <a:solidFill>
                  <a:schemeClr val="bg1"/>
                </a:solidFill>
                <a:latin typeface="Futura PT Demi" panose="020B0702020204020303" pitchFamily="34" charset="0"/>
              </a:rPr>
              <a:t>Town</a:t>
            </a:r>
          </a:p>
        </p:txBody>
      </p:sp>
      <p:sp>
        <p:nvSpPr>
          <p:cNvPr id="15" name="TextBox 14">
            <a:extLst>
              <a:ext uri="{FF2B5EF4-FFF2-40B4-BE49-F238E27FC236}">
                <a16:creationId xmlns:a16="http://schemas.microsoft.com/office/drawing/2014/main" id="{051C7084-8AED-6E0C-8AAB-BCB02D74B7EE}"/>
              </a:ext>
            </a:extLst>
          </p:cNvPr>
          <p:cNvSpPr txBox="1"/>
          <p:nvPr/>
        </p:nvSpPr>
        <p:spPr>
          <a:xfrm>
            <a:off x="1517905" y="3429000"/>
            <a:ext cx="1133855" cy="523220"/>
          </a:xfrm>
          <a:prstGeom prst="rect">
            <a:avLst/>
          </a:prstGeom>
          <a:noFill/>
        </p:spPr>
        <p:txBody>
          <a:bodyPr wrap="square" rtlCol="0">
            <a:spAutoFit/>
          </a:bodyPr>
          <a:lstStyle/>
          <a:p>
            <a:pPr algn="ctr"/>
            <a:r>
              <a:rPr lang="en-GB" sz="1400">
                <a:solidFill>
                  <a:schemeClr val="bg1"/>
                </a:solidFill>
                <a:latin typeface="Futura PT Demi" panose="020B0702020204020303" pitchFamily="34" charset="0"/>
              </a:rPr>
              <a:t>Old Paignton</a:t>
            </a:r>
          </a:p>
        </p:txBody>
      </p:sp>
      <p:sp>
        <p:nvSpPr>
          <p:cNvPr id="16" name="TextBox 15">
            <a:extLst>
              <a:ext uri="{FF2B5EF4-FFF2-40B4-BE49-F238E27FC236}">
                <a16:creationId xmlns:a16="http://schemas.microsoft.com/office/drawing/2014/main" id="{EC7D893F-A879-73BE-0515-6E52BBF92E8E}"/>
              </a:ext>
            </a:extLst>
          </p:cNvPr>
          <p:cNvSpPr txBox="1"/>
          <p:nvPr/>
        </p:nvSpPr>
        <p:spPr>
          <a:xfrm>
            <a:off x="2578608" y="1581010"/>
            <a:ext cx="1225296" cy="523220"/>
          </a:xfrm>
          <a:prstGeom prst="rect">
            <a:avLst/>
          </a:prstGeom>
          <a:noFill/>
        </p:spPr>
        <p:txBody>
          <a:bodyPr wrap="square" rtlCol="0">
            <a:spAutoFit/>
          </a:bodyPr>
          <a:lstStyle/>
          <a:p>
            <a:pPr algn="ctr"/>
            <a:r>
              <a:rPr lang="en-GB" sz="1400">
                <a:solidFill>
                  <a:schemeClr val="bg1"/>
                </a:solidFill>
                <a:latin typeface="Futura PT Demi" panose="020B0702020204020303" pitchFamily="34" charset="0"/>
              </a:rPr>
              <a:t>Torquay Harbour</a:t>
            </a:r>
          </a:p>
        </p:txBody>
      </p:sp>
    </p:spTree>
    <p:extLst>
      <p:ext uri="{BB962C8B-B14F-4D97-AF65-F5344CB8AC3E}">
        <p14:creationId xmlns:p14="http://schemas.microsoft.com/office/powerpoint/2010/main" val="1266811299"/>
      </p:ext>
    </p:extLst>
  </p:cSld>
  <p:clrMapOvr>
    <a:masterClrMapping/>
  </p:clrMapOvr>
  <mc:AlternateContent xmlns:mc="http://schemas.openxmlformats.org/markup-compatibility/2006" xmlns:p14="http://schemas.microsoft.com/office/powerpoint/2010/main">
    <mc:Choice Requires="p14">
      <p:transition p14:dur="50" advClick="0" advTm="5000">
        <p:fade/>
      </p:transition>
    </mc:Choice>
    <mc:Fallback xmlns="">
      <p:transition advClick="0"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23F7F-EE8E-C595-7A89-CAB694BB80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05186-4CBD-2F14-E5C6-7AD128FE8C0B}"/>
              </a:ext>
            </a:extLst>
          </p:cNvPr>
          <p:cNvSpPr>
            <a:spLocks noGrp="1"/>
          </p:cNvSpPr>
          <p:nvPr>
            <p:ph type="title"/>
          </p:nvPr>
        </p:nvSpPr>
        <p:spPr>
          <a:xfrm>
            <a:off x="246056" y="1243991"/>
            <a:ext cx="3544893" cy="1325563"/>
          </a:xfrm>
        </p:spPr>
        <p:txBody>
          <a:bodyPr>
            <a:noAutofit/>
          </a:bodyPr>
          <a:lstStyle/>
          <a:p>
            <a:r>
              <a:rPr lang="en-GB" sz="1800" dirty="0">
                <a:latin typeface="Futura PT Book" panose="020B0502020204020303" pitchFamily="34" charset="0"/>
              </a:rPr>
              <a:t>This is an extract of the heritage assets map in the Old Paignton Conservation Area. The full version is available in the appraisal.</a:t>
            </a:r>
          </a:p>
        </p:txBody>
      </p:sp>
      <p:sp>
        <p:nvSpPr>
          <p:cNvPr id="6" name="Title 1">
            <a:extLst>
              <a:ext uri="{FF2B5EF4-FFF2-40B4-BE49-F238E27FC236}">
                <a16:creationId xmlns:a16="http://schemas.microsoft.com/office/drawing/2014/main" id="{F448776F-EE2E-7E9B-54C1-9C6D35ED3FA0}"/>
              </a:ext>
            </a:extLst>
          </p:cNvPr>
          <p:cNvSpPr txBox="1">
            <a:spLocks/>
          </p:cNvSpPr>
          <p:nvPr/>
        </p:nvSpPr>
        <p:spPr>
          <a:xfrm>
            <a:off x="316991" y="282955"/>
            <a:ext cx="11385481" cy="79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306B"/>
                </a:solidFill>
                <a:latin typeface="Futura PT Demi" panose="020B0702020204020303" pitchFamily="34" charset="0"/>
              </a:rPr>
              <a:t>Old Paignton – heritage assets</a:t>
            </a:r>
          </a:p>
        </p:txBody>
      </p:sp>
      <p:cxnSp>
        <p:nvCxnSpPr>
          <p:cNvPr id="7" name="Straight Connector 6">
            <a:extLst>
              <a:ext uri="{FF2B5EF4-FFF2-40B4-BE49-F238E27FC236}">
                <a16:creationId xmlns:a16="http://schemas.microsoft.com/office/drawing/2014/main" id="{C97CE824-673F-2356-814C-87AB7BE28F71}"/>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pic>
        <p:nvPicPr>
          <p:cNvPr id="5" name="Picture 4" descr="A map of a city&#10;&#10;AI-generated content may be incorrect.">
            <a:extLst>
              <a:ext uri="{FF2B5EF4-FFF2-40B4-BE49-F238E27FC236}">
                <a16:creationId xmlns:a16="http://schemas.microsoft.com/office/drawing/2014/main" id="{3DE2F6B8-D410-87E8-8E90-9B25A9BF0D99}"/>
              </a:ext>
            </a:extLst>
          </p:cNvPr>
          <p:cNvPicPr>
            <a:picLocks noChangeAspect="1"/>
          </p:cNvPicPr>
          <p:nvPr/>
        </p:nvPicPr>
        <p:blipFill>
          <a:blip r:embed="rId4">
            <a:extLst>
              <a:ext uri="{28A0092B-C50C-407E-A947-70E740481C1C}">
                <a14:useLocalDpi xmlns:a14="http://schemas.microsoft.com/office/drawing/2010/main" val="0"/>
              </a:ext>
            </a:extLst>
          </a:blip>
          <a:srcRect l="4023" t="58782" r="65808" b="5334"/>
          <a:stretch/>
        </p:blipFill>
        <p:spPr>
          <a:xfrm>
            <a:off x="316990" y="3705426"/>
            <a:ext cx="3473959" cy="2921797"/>
          </a:xfrm>
          <a:prstGeom prst="rect">
            <a:avLst/>
          </a:prstGeom>
        </p:spPr>
      </p:pic>
      <p:pic>
        <p:nvPicPr>
          <p:cNvPr id="9" name="Picture 8" descr="A map of a city&#10;&#10;AI-generated content may be incorrect.">
            <a:extLst>
              <a:ext uri="{FF2B5EF4-FFF2-40B4-BE49-F238E27FC236}">
                <a16:creationId xmlns:a16="http://schemas.microsoft.com/office/drawing/2014/main" id="{D391AF0E-7335-F6DC-12AE-63753798479F}"/>
              </a:ext>
            </a:extLst>
          </p:cNvPr>
          <p:cNvPicPr>
            <a:picLocks noChangeAspect="1"/>
          </p:cNvPicPr>
          <p:nvPr/>
        </p:nvPicPr>
        <p:blipFill>
          <a:blip r:embed="rId5">
            <a:extLst>
              <a:ext uri="{28A0092B-C50C-407E-A947-70E740481C1C}">
                <a14:useLocalDpi xmlns:a14="http://schemas.microsoft.com/office/drawing/2010/main" val="0"/>
              </a:ext>
            </a:extLst>
          </a:blip>
          <a:srcRect l="12505" t="27094" r="13955" b="31990"/>
          <a:stretch/>
        </p:blipFill>
        <p:spPr>
          <a:xfrm>
            <a:off x="4154321" y="1140078"/>
            <a:ext cx="7563023" cy="5510203"/>
          </a:xfrm>
          <a:prstGeom prst="rect">
            <a:avLst/>
          </a:prstGeom>
        </p:spPr>
      </p:pic>
      <p:pic>
        <p:nvPicPr>
          <p:cNvPr id="3" name="Recorded Sound">
            <a:hlinkClick r:id="" action="ppaction://media"/>
            <a:extLst>
              <a:ext uri="{FF2B5EF4-FFF2-40B4-BE49-F238E27FC236}">
                <a16:creationId xmlns:a16="http://schemas.microsoft.com/office/drawing/2014/main" id="{E012E05B-57F9-6E17-2C5D-7574ED7262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1880" y="285749"/>
            <a:ext cx="609600" cy="609600"/>
          </a:xfrm>
          <a:prstGeom prst="rect">
            <a:avLst/>
          </a:prstGeom>
        </p:spPr>
      </p:pic>
    </p:spTree>
    <p:extLst>
      <p:ext uri="{BB962C8B-B14F-4D97-AF65-F5344CB8AC3E}">
        <p14:creationId xmlns:p14="http://schemas.microsoft.com/office/powerpoint/2010/main" val="1570577645"/>
      </p:ext>
    </p:extLst>
  </p:cSld>
  <p:clrMapOvr>
    <a:masterClrMapping/>
  </p:clrMapOvr>
  <p:transition spd="med"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DD612A-C17F-64B3-1E3A-45FDC7C171D6}"/>
              </a:ext>
            </a:extLst>
          </p:cNvPr>
          <p:cNvSpPr txBox="1">
            <a:spLocks/>
          </p:cNvSpPr>
          <p:nvPr/>
        </p:nvSpPr>
        <p:spPr>
          <a:xfrm>
            <a:off x="316991" y="282955"/>
            <a:ext cx="11385481" cy="79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306B"/>
                </a:solidFill>
                <a:latin typeface="Futura PT Demi" panose="020B0702020204020303" pitchFamily="34" charset="0"/>
              </a:rPr>
              <a:t>Issues</a:t>
            </a:r>
          </a:p>
        </p:txBody>
      </p:sp>
      <p:cxnSp>
        <p:nvCxnSpPr>
          <p:cNvPr id="6" name="Straight Connector 5">
            <a:extLst>
              <a:ext uri="{FF2B5EF4-FFF2-40B4-BE49-F238E27FC236}">
                <a16:creationId xmlns:a16="http://schemas.microsoft.com/office/drawing/2014/main" id="{E65415E0-7946-49CD-5FCF-134D7BFF448C}"/>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pic>
        <p:nvPicPr>
          <p:cNvPr id="10" name="Picture 9" descr="A close-up of a building&#10;&#10;AI-generated content may be incorrect.">
            <a:extLst>
              <a:ext uri="{FF2B5EF4-FFF2-40B4-BE49-F238E27FC236}">
                <a16:creationId xmlns:a16="http://schemas.microsoft.com/office/drawing/2014/main" id="{AC20E1B0-C5CC-3DAC-BB63-9300EC778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59" y="1561129"/>
            <a:ext cx="1935474" cy="1451605"/>
          </a:xfrm>
          <a:prstGeom prst="rect">
            <a:avLst/>
          </a:prstGeom>
        </p:spPr>
      </p:pic>
      <p:pic>
        <p:nvPicPr>
          <p:cNvPr id="12" name="Picture 11" descr="A stone steps with plants growing on it&#10;&#10;AI-generated content may be incorrect.">
            <a:extLst>
              <a:ext uri="{FF2B5EF4-FFF2-40B4-BE49-F238E27FC236}">
                <a16:creationId xmlns:a16="http://schemas.microsoft.com/office/drawing/2014/main" id="{DD720C56-35D6-C601-3677-5BE214FF9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0282" y="1561129"/>
            <a:ext cx="2910890" cy="2183168"/>
          </a:xfrm>
          <a:prstGeom prst="rect">
            <a:avLst/>
          </a:prstGeom>
        </p:spPr>
      </p:pic>
      <p:pic>
        <p:nvPicPr>
          <p:cNvPr id="14" name="Picture 13" descr="A sign on a building&#10;&#10;AI-generated content may be incorrect.">
            <a:extLst>
              <a:ext uri="{FF2B5EF4-FFF2-40B4-BE49-F238E27FC236}">
                <a16:creationId xmlns:a16="http://schemas.microsoft.com/office/drawing/2014/main" id="{D0BB0847-3F65-E18D-183C-BB815BA8D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0282" y="3906815"/>
            <a:ext cx="2910890" cy="2183168"/>
          </a:xfrm>
          <a:prstGeom prst="rect">
            <a:avLst/>
          </a:prstGeom>
        </p:spPr>
      </p:pic>
      <p:pic>
        <p:nvPicPr>
          <p:cNvPr id="16" name="Picture 15" descr="A building with arcade machines on the side&#10;&#10;AI-generated content may be incorrect.">
            <a:extLst>
              <a:ext uri="{FF2B5EF4-FFF2-40B4-BE49-F238E27FC236}">
                <a16:creationId xmlns:a16="http://schemas.microsoft.com/office/drawing/2014/main" id="{41DF0405-785C-2497-DAFF-7001BFAEFE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658" y="4638378"/>
            <a:ext cx="1935474" cy="1451605"/>
          </a:xfrm>
          <a:prstGeom prst="rect">
            <a:avLst/>
          </a:prstGeom>
        </p:spPr>
      </p:pic>
      <p:pic>
        <p:nvPicPr>
          <p:cNvPr id="18" name="Picture 17" descr="A street with cars and buildings&#10;&#10;AI-generated content may be incorrect.">
            <a:extLst>
              <a:ext uri="{FF2B5EF4-FFF2-40B4-BE49-F238E27FC236}">
                <a16:creationId xmlns:a16="http://schemas.microsoft.com/office/drawing/2014/main" id="{8BC0BF59-A691-90A4-D946-9D54BDDD4D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659" y="3088120"/>
            <a:ext cx="1935473" cy="1452097"/>
          </a:xfrm>
          <a:prstGeom prst="rect">
            <a:avLst/>
          </a:prstGeom>
        </p:spPr>
      </p:pic>
      <p:pic>
        <p:nvPicPr>
          <p:cNvPr id="33" name="Picture 32" descr="A sign on the side of a building&#10;&#10;AI-generated content may be incorrect.">
            <a:extLst>
              <a:ext uri="{FF2B5EF4-FFF2-40B4-BE49-F238E27FC236}">
                <a16:creationId xmlns:a16="http://schemas.microsoft.com/office/drawing/2014/main" id="{CC169AA7-42CC-1A0F-82E1-E7471F198D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9322" y="1575122"/>
            <a:ext cx="3189069" cy="4514861"/>
          </a:xfrm>
          <a:prstGeom prst="rect">
            <a:avLst/>
          </a:prstGeom>
        </p:spPr>
      </p:pic>
      <p:sp>
        <p:nvSpPr>
          <p:cNvPr id="7" name="Content Placeholder 2">
            <a:extLst>
              <a:ext uri="{FF2B5EF4-FFF2-40B4-BE49-F238E27FC236}">
                <a16:creationId xmlns:a16="http://schemas.microsoft.com/office/drawing/2014/main" id="{04C3A530-F5AF-6144-F825-6A73E0ECA66A}"/>
              </a:ext>
            </a:extLst>
          </p:cNvPr>
          <p:cNvSpPr txBox="1">
            <a:spLocks/>
          </p:cNvSpPr>
          <p:nvPr/>
        </p:nvSpPr>
        <p:spPr>
          <a:xfrm>
            <a:off x="8738953" y="1984681"/>
            <a:ext cx="3189069" cy="6044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Futura PT Book" panose="020B0502020204020303" pitchFamily="34" charset="0"/>
              </a:rPr>
              <a:t>Common issues across all conservation areas include:</a:t>
            </a:r>
          </a:p>
          <a:p>
            <a:endParaRPr lang="en-GB" sz="2000" dirty="0"/>
          </a:p>
        </p:txBody>
      </p:sp>
      <p:sp>
        <p:nvSpPr>
          <p:cNvPr id="8" name="TextBox 7">
            <a:extLst>
              <a:ext uri="{FF2B5EF4-FFF2-40B4-BE49-F238E27FC236}">
                <a16:creationId xmlns:a16="http://schemas.microsoft.com/office/drawing/2014/main" id="{8B2BF806-7508-5A1D-ED3F-B2A8BF718447}"/>
              </a:ext>
            </a:extLst>
          </p:cNvPr>
          <p:cNvSpPr txBox="1"/>
          <p:nvPr/>
        </p:nvSpPr>
        <p:spPr>
          <a:xfrm>
            <a:off x="8738953" y="3117814"/>
            <a:ext cx="3360323" cy="369332"/>
          </a:xfrm>
          <a:prstGeom prst="rect">
            <a:avLst/>
          </a:prstGeom>
          <a:noFill/>
        </p:spPr>
        <p:txBody>
          <a:bodyPr wrap="square">
            <a:spAutoFit/>
          </a:bodyPr>
          <a:lstStyle/>
          <a:p>
            <a:pPr marL="285750" indent="-285750">
              <a:buFont typeface="Arial" panose="020B0604020202020204" pitchFamily="34" charset="0"/>
              <a:buChar char="•"/>
            </a:pPr>
            <a:r>
              <a:rPr lang="en-GB" dirty="0">
                <a:latin typeface="Futura PT Book" panose="020B0502020204020303" pitchFamily="34" charset="0"/>
              </a:rPr>
              <a:t>uPVC (plastic) windows</a:t>
            </a:r>
          </a:p>
        </p:txBody>
      </p:sp>
      <p:sp>
        <p:nvSpPr>
          <p:cNvPr id="9" name="TextBox 8">
            <a:extLst>
              <a:ext uri="{FF2B5EF4-FFF2-40B4-BE49-F238E27FC236}">
                <a16:creationId xmlns:a16="http://schemas.microsoft.com/office/drawing/2014/main" id="{DAB755DC-9796-34E5-D2BC-DFF54A02A74D}"/>
              </a:ext>
            </a:extLst>
          </p:cNvPr>
          <p:cNvSpPr txBox="1"/>
          <p:nvPr/>
        </p:nvSpPr>
        <p:spPr>
          <a:xfrm>
            <a:off x="8738953" y="3584452"/>
            <a:ext cx="6094428" cy="369332"/>
          </a:xfrm>
          <a:prstGeom prst="rect">
            <a:avLst/>
          </a:prstGeom>
          <a:noFill/>
        </p:spPr>
        <p:txBody>
          <a:bodyPr wrap="square">
            <a:spAutoFit/>
          </a:bodyPr>
          <a:lstStyle/>
          <a:p>
            <a:pPr marL="285750" indent="-285750">
              <a:buFont typeface="Arial" panose="020B0604020202020204" pitchFamily="34" charset="0"/>
              <a:buChar char="•"/>
            </a:pPr>
            <a:r>
              <a:rPr lang="en-GB">
                <a:latin typeface="Futura PT Book" panose="020B0502020204020303" pitchFamily="34" charset="0"/>
              </a:rPr>
              <a:t>Overgrown vegetation</a:t>
            </a:r>
          </a:p>
        </p:txBody>
      </p:sp>
      <p:sp>
        <p:nvSpPr>
          <p:cNvPr id="11" name="TextBox 10">
            <a:extLst>
              <a:ext uri="{FF2B5EF4-FFF2-40B4-BE49-F238E27FC236}">
                <a16:creationId xmlns:a16="http://schemas.microsoft.com/office/drawing/2014/main" id="{9169E56B-5FAA-E6F2-7135-C734F4DF1FE7}"/>
              </a:ext>
            </a:extLst>
          </p:cNvPr>
          <p:cNvSpPr txBox="1"/>
          <p:nvPr/>
        </p:nvSpPr>
        <p:spPr>
          <a:xfrm>
            <a:off x="8738953" y="4034546"/>
            <a:ext cx="6400800" cy="369332"/>
          </a:xfrm>
          <a:prstGeom prst="rect">
            <a:avLst/>
          </a:prstGeom>
          <a:noFill/>
        </p:spPr>
        <p:txBody>
          <a:bodyPr wrap="square">
            <a:spAutoFit/>
          </a:bodyPr>
          <a:lstStyle/>
          <a:p>
            <a:pPr marL="285750" indent="-285750">
              <a:buFont typeface="Arial" panose="020B0604020202020204" pitchFamily="34" charset="0"/>
              <a:buChar char="•"/>
            </a:pPr>
            <a:r>
              <a:rPr lang="en-GB">
                <a:latin typeface="Futura PT Book" panose="020B0502020204020303" pitchFamily="34" charset="0"/>
              </a:rPr>
              <a:t>Blocked gutters</a:t>
            </a:r>
          </a:p>
        </p:txBody>
      </p:sp>
      <p:sp>
        <p:nvSpPr>
          <p:cNvPr id="13" name="TextBox 12">
            <a:extLst>
              <a:ext uri="{FF2B5EF4-FFF2-40B4-BE49-F238E27FC236}">
                <a16:creationId xmlns:a16="http://schemas.microsoft.com/office/drawing/2014/main" id="{65C3A4E2-1448-A9F3-55C7-82A87E6C7BB3}"/>
              </a:ext>
            </a:extLst>
          </p:cNvPr>
          <p:cNvSpPr txBox="1"/>
          <p:nvPr/>
        </p:nvSpPr>
        <p:spPr>
          <a:xfrm>
            <a:off x="8738953" y="4484232"/>
            <a:ext cx="3066388" cy="646331"/>
          </a:xfrm>
          <a:prstGeom prst="rect">
            <a:avLst/>
          </a:prstGeom>
          <a:noFill/>
        </p:spPr>
        <p:txBody>
          <a:bodyPr wrap="square">
            <a:spAutoFit/>
          </a:bodyPr>
          <a:lstStyle/>
          <a:p>
            <a:pPr marL="285750" indent="-285750">
              <a:buFont typeface="Arial" panose="020B0604020202020204" pitchFamily="34" charset="0"/>
              <a:buChar char="•"/>
            </a:pPr>
            <a:r>
              <a:rPr lang="en-GB" dirty="0">
                <a:latin typeface="Futura PT Book" panose="020B0502020204020303" pitchFamily="34" charset="0"/>
              </a:rPr>
              <a:t>Detracting modern features</a:t>
            </a:r>
          </a:p>
        </p:txBody>
      </p:sp>
      <p:sp>
        <p:nvSpPr>
          <p:cNvPr id="15" name="TextBox 14">
            <a:extLst>
              <a:ext uri="{FF2B5EF4-FFF2-40B4-BE49-F238E27FC236}">
                <a16:creationId xmlns:a16="http://schemas.microsoft.com/office/drawing/2014/main" id="{23E4C6EB-CC18-89F8-9CD3-C63B91DF0BC5}"/>
              </a:ext>
            </a:extLst>
          </p:cNvPr>
          <p:cNvSpPr txBox="1"/>
          <p:nvPr/>
        </p:nvSpPr>
        <p:spPr>
          <a:xfrm>
            <a:off x="8738953" y="5179514"/>
            <a:ext cx="6627042" cy="369332"/>
          </a:xfrm>
          <a:prstGeom prst="rect">
            <a:avLst/>
          </a:prstGeom>
          <a:noFill/>
        </p:spPr>
        <p:txBody>
          <a:bodyPr wrap="square">
            <a:spAutoFit/>
          </a:bodyPr>
          <a:lstStyle/>
          <a:p>
            <a:pPr marL="285750" indent="-285750">
              <a:buFont typeface="Arial" panose="020B0604020202020204" pitchFamily="34" charset="0"/>
              <a:buChar char="•"/>
            </a:pPr>
            <a:r>
              <a:rPr lang="en-GB">
                <a:latin typeface="Futura PT Book" panose="020B0502020204020303" pitchFamily="34" charset="0"/>
              </a:rPr>
              <a:t>Poor building condition</a:t>
            </a:r>
          </a:p>
        </p:txBody>
      </p:sp>
      <p:pic>
        <p:nvPicPr>
          <p:cNvPr id="2" name="Recorded Sound">
            <a:hlinkClick r:id="" action="ppaction://media"/>
            <a:extLst>
              <a:ext uri="{FF2B5EF4-FFF2-40B4-BE49-F238E27FC236}">
                <a16:creationId xmlns:a16="http://schemas.microsoft.com/office/drawing/2014/main" id="{60E7B7B7-3D26-7CF6-584E-359766A429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65409" y="296580"/>
            <a:ext cx="609600" cy="609600"/>
          </a:xfrm>
          <a:prstGeom prst="rect">
            <a:avLst/>
          </a:prstGeom>
        </p:spPr>
      </p:pic>
    </p:spTree>
    <p:extLst>
      <p:ext uri="{BB962C8B-B14F-4D97-AF65-F5344CB8AC3E}">
        <p14:creationId xmlns:p14="http://schemas.microsoft.com/office/powerpoint/2010/main" val="2864646418"/>
      </p:ext>
    </p:extLst>
  </p:cSld>
  <p:clrMapOvr>
    <a:masterClrMapping/>
  </p:clrMapOvr>
  <p:transition spd="med"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0C9B77-6034-9EB4-4B23-B91C17DE5094}"/>
              </a:ext>
            </a:extLst>
          </p:cNvPr>
          <p:cNvSpPr>
            <a:spLocks noGrp="1"/>
          </p:cNvSpPr>
          <p:nvPr>
            <p:ph idx="1"/>
          </p:nvPr>
        </p:nvSpPr>
        <p:spPr>
          <a:xfrm>
            <a:off x="8649135" y="2008939"/>
            <a:ext cx="3542865" cy="707090"/>
          </a:xfrm>
        </p:spPr>
        <p:txBody>
          <a:bodyPr>
            <a:normAutofit/>
          </a:bodyPr>
          <a:lstStyle/>
          <a:p>
            <a:pPr marL="0" indent="0">
              <a:buNone/>
            </a:pPr>
            <a:r>
              <a:rPr lang="en-GB" sz="1800">
                <a:latin typeface="Futura PT Book" panose="020B0502020204020303" pitchFamily="34" charset="0"/>
              </a:rPr>
              <a:t>Common themes across all conservation areas include:</a:t>
            </a:r>
          </a:p>
          <a:p>
            <a:endParaRPr lang="en-GB" sz="2400"/>
          </a:p>
        </p:txBody>
      </p:sp>
      <p:sp>
        <p:nvSpPr>
          <p:cNvPr id="7" name="Title 1">
            <a:extLst>
              <a:ext uri="{FF2B5EF4-FFF2-40B4-BE49-F238E27FC236}">
                <a16:creationId xmlns:a16="http://schemas.microsoft.com/office/drawing/2014/main" id="{7E482499-5624-2CA9-0E29-B23388C8AA85}"/>
              </a:ext>
            </a:extLst>
          </p:cNvPr>
          <p:cNvSpPr txBox="1">
            <a:spLocks/>
          </p:cNvSpPr>
          <p:nvPr/>
        </p:nvSpPr>
        <p:spPr>
          <a:xfrm>
            <a:off x="316991" y="282955"/>
            <a:ext cx="11385481" cy="79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306B"/>
                </a:solidFill>
                <a:latin typeface="Futura PT Demi" panose="020B0702020204020303" pitchFamily="34" charset="0"/>
              </a:rPr>
              <a:t>Opportunities</a:t>
            </a:r>
          </a:p>
        </p:txBody>
      </p:sp>
      <p:cxnSp>
        <p:nvCxnSpPr>
          <p:cNvPr id="8" name="Straight Connector 7">
            <a:extLst>
              <a:ext uri="{FF2B5EF4-FFF2-40B4-BE49-F238E27FC236}">
                <a16:creationId xmlns:a16="http://schemas.microsoft.com/office/drawing/2014/main" id="{551EEB00-6F24-7B83-CAD8-9D84281D2212}"/>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pic>
        <p:nvPicPr>
          <p:cNvPr id="10" name="Picture 9" descr="A statue of two men on a pedestal&#10;&#10;AI-generated content may be incorrect.">
            <a:extLst>
              <a:ext uri="{FF2B5EF4-FFF2-40B4-BE49-F238E27FC236}">
                <a16:creationId xmlns:a16="http://schemas.microsoft.com/office/drawing/2014/main" id="{095E6CFA-B6EA-2F63-D9D5-C036CBCD8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91" y="1802003"/>
            <a:ext cx="2601069" cy="1950801"/>
          </a:xfrm>
          <a:prstGeom prst="rect">
            <a:avLst/>
          </a:prstGeom>
        </p:spPr>
      </p:pic>
      <p:pic>
        <p:nvPicPr>
          <p:cNvPr id="12" name="Picture 11" descr="A blue car parked on the side of a road&#10;&#10;AI-generated content may be incorrect.">
            <a:extLst>
              <a:ext uri="{FF2B5EF4-FFF2-40B4-BE49-F238E27FC236}">
                <a16:creationId xmlns:a16="http://schemas.microsoft.com/office/drawing/2014/main" id="{9261D17E-E088-D5FF-CC32-3B239A810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90" y="3823402"/>
            <a:ext cx="2601068" cy="1951461"/>
          </a:xfrm>
          <a:prstGeom prst="rect">
            <a:avLst/>
          </a:prstGeom>
        </p:spPr>
      </p:pic>
      <p:pic>
        <p:nvPicPr>
          <p:cNvPr id="14" name="Picture 13" descr="A street with buildings and people walking on it with Stradun in the background&#10;&#10;AI-generated content may be incorrect.">
            <a:extLst>
              <a:ext uri="{FF2B5EF4-FFF2-40B4-BE49-F238E27FC236}">
                <a16:creationId xmlns:a16="http://schemas.microsoft.com/office/drawing/2014/main" id="{1D80C349-3101-0BF0-A6A2-29310CFEE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5545" y="1802003"/>
            <a:ext cx="5308753" cy="3981564"/>
          </a:xfrm>
          <a:prstGeom prst="rect">
            <a:avLst/>
          </a:prstGeom>
        </p:spPr>
      </p:pic>
      <p:sp>
        <p:nvSpPr>
          <p:cNvPr id="17" name="TextBox 16">
            <a:extLst>
              <a:ext uri="{FF2B5EF4-FFF2-40B4-BE49-F238E27FC236}">
                <a16:creationId xmlns:a16="http://schemas.microsoft.com/office/drawing/2014/main" id="{09A483C0-149F-4D92-6305-332EB0B4D789}"/>
              </a:ext>
            </a:extLst>
          </p:cNvPr>
          <p:cNvSpPr txBox="1"/>
          <p:nvPr/>
        </p:nvSpPr>
        <p:spPr>
          <a:xfrm>
            <a:off x="8649135" y="2805103"/>
            <a:ext cx="3297032" cy="369332"/>
          </a:xfrm>
          <a:prstGeom prst="rect">
            <a:avLst/>
          </a:prstGeom>
          <a:noFill/>
        </p:spPr>
        <p:txBody>
          <a:bodyPr wrap="square">
            <a:spAutoFit/>
          </a:bodyPr>
          <a:lstStyle/>
          <a:p>
            <a:pPr marL="285750" indent="-285750">
              <a:buFont typeface="Arial" panose="020B0604020202020204" pitchFamily="34" charset="0"/>
              <a:buChar char="•"/>
            </a:pPr>
            <a:r>
              <a:rPr lang="en-GB">
                <a:latin typeface="Futura PT Book" panose="020B0502020204020303" pitchFamily="34" charset="0"/>
              </a:rPr>
              <a:t>Regular maintenance</a:t>
            </a:r>
          </a:p>
        </p:txBody>
      </p:sp>
      <p:sp>
        <p:nvSpPr>
          <p:cNvPr id="19" name="TextBox 18">
            <a:extLst>
              <a:ext uri="{FF2B5EF4-FFF2-40B4-BE49-F238E27FC236}">
                <a16:creationId xmlns:a16="http://schemas.microsoft.com/office/drawing/2014/main" id="{75D9ED9F-2B72-2901-8701-E0D87CB4D0A2}"/>
              </a:ext>
            </a:extLst>
          </p:cNvPr>
          <p:cNvSpPr txBox="1"/>
          <p:nvPr/>
        </p:nvSpPr>
        <p:spPr>
          <a:xfrm>
            <a:off x="8649135" y="3340371"/>
            <a:ext cx="3053336" cy="646331"/>
          </a:xfrm>
          <a:prstGeom prst="rect">
            <a:avLst/>
          </a:prstGeom>
          <a:noFill/>
        </p:spPr>
        <p:txBody>
          <a:bodyPr wrap="square">
            <a:spAutoFit/>
          </a:bodyPr>
          <a:lstStyle/>
          <a:p>
            <a:pPr marL="285750" indent="-285750">
              <a:buFont typeface="Arial" panose="020B0604020202020204" pitchFamily="34" charset="0"/>
              <a:buChar char="•"/>
            </a:pPr>
            <a:r>
              <a:rPr lang="en-GB" dirty="0">
                <a:latin typeface="Futura PT Book" panose="020B0502020204020303" pitchFamily="34" charset="0"/>
              </a:rPr>
              <a:t>Appropriate window and door replacement </a:t>
            </a:r>
          </a:p>
        </p:txBody>
      </p:sp>
      <p:sp>
        <p:nvSpPr>
          <p:cNvPr id="23" name="TextBox 22">
            <a:extLst>
              <a:ext uri="{FF2B5EF4-FFF2-40B4-BE49-F238E27FC236}">
                <a16:creationId xmlns:a16="http://schemas.microsoft.com/office/drawing/2014/main" id="{E36254D7-830D-5DAA-91EA-3CE9CCA7E64D}"/>
              </a:ext>
            </a:extLst>
          </p:cNvPr>
          <p:cNvSpPr txBox="1"/>
          <p:nvPr/>
        </p:nvSpPr>
        <p:spPr>
          <a:xfrm>
            <a:off x="8649135" y="4207244"/>
            <a:ext cx="3053337" cy="646331"/>
          </a:xfrm>
          <a:prstGeom prst="rect">
            <a:avLst/>
          </a:prstGeom>
          <a:noFill/>
        </p:spPr>
        <p:txBody>
          <a:bodyPr wrap="square">
            <a:spAutoFit/>
          </a:bodyPr>
          <a:lstStyle/>
          <a:p>
            <a:pPr marL="285750" indent="-285750">
              <a:buFont typeface="Arial" panose="020B0604020202020204" pitchFamily="34" charset="0"/>
              <a:buChar char="•"/>
            </a:pPr>
            <a:r>
              <a:rPr lang="en-GB" dirty="0">
                <a:latin typeface="Futura PT Book" panose="020B0502020204020303" pitchFamily="34" charset="0"/>
              </a:rPr>
              <a:t>Quality place making and public realm works</a:t>
            </a:r>
          </a:p>
        </p:txBody>
      </p:sp>
      <p:sp>
        <p:nvSpPr>
          <p:cNvPr id="26" name="TextBox 25">
            <a:extLst>
              <a:ext uri="{FF2B5EF4-FFF2-40B4-BE49-F238E27FC236}">
                <a16:creationId xmlns:a16="http://schemas.microsoft.com/office/drawing/2014/main" id="{C7A92CBE-D2ED-9AE3-3D06-73B00703022F}"/>
              </a:ext>
            </a:extLst>
          </p:cNvPr>
          <p:cNvSpPr txBox="1"/>
          <p:nvPr/>
        </p:nvSpPr>
        <p:spPr>
          <a:xfrm>
            <a:off x="8649135" y="5004204"/>
            <a:ext cx="3487181" cy="369332"/>
          </a:xfrm>
          <a:prstGeom prst="rect">
            <a:avLst/>
          </a:prstGeom>
          <a:noFill/>
        </p:spPr>
        <p:txBody>
          <a:bodyPr wrap="square">
            <a:spAutoFit/>
          </a:bodyPr>
          <a:lstStyle/>
          <a:p>
            <a:pPr marL="285750" indent="-285750">
              <a:buFont typeface="Arial" panose="020B0604020202020204" pitchFamily="34" charset="0"/>
              <a:buChar char="•"/>
            </a:pPr>
            <a:r>
              <a:rPr lang="en-GB" dirty="0">
                <a:latin typeface="Futura PT Book" panose="020B0502020204020303" pitchFamily="34" charset="0"/>
              </a:rPr>
              <a:t>Traditional shopfronts</a:t>
            </a:r>
          </a:p>
        </p:txBody>
      </p:sp>
      <p:pic>
        <p:nvPicPr>
          <p:cNvPr id="2" name="Recorded Sound">
            <a:hlinkClick r:id="" action="ppaction://media"/>
            <a:extLst>
              <a:ext uri="{FF2B5EF4-FFF2-40B4-BE49-F238E27FC236}">
                <a16:creationId xmlns:a16="http://schemas.microsoft.com/office/drawing/2014/main" id="{D4F9BC8E-BA70-1119-4F4B-EA5CA4239F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1880" y="365734"/>
            <a:ext cx="609600" cy="609600"/>
          </a:xfrm>
          <a:prstGeom prst="rect">
            <a:avLst/>
          </a:prstGeom>
        </p:spPr>
      </p:pic>
    </p:spTree>
    <p:extLst>
      <p:ext uri="{BB962C8B-B14F-4D97-AF65-F5344CB8AC3E}">
        <p14:creationId xmlns:p14="http://schemas.microsoft.com/office/powerpoint/2010/main" val="200752003"/>
      </p:ext>
    </p:extLst>
  </p:cSld>
  <p:clrMapOvr>
    <a:masterClrMapping/>
  </p:clrMapOvr>
  <p:transition spd="med" advClick="0" advTm="1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42B6C6-A479-3634-EA6B-0ECB0C7358C2}"/>
              </a:ext>
            </a:extLst>
          </p:cNvPr>
          <p:cNvSpPr>
            <a:spLocks noGrp="1"/>
          </p:cNvSpPr>
          <p:nvPr>
            <p:ph idx="1"/>
          </p:nvPr>
        </p:nvSpPr>
        <p:spPr>
          <a:xfrm>
            <a:off x="7528875" y="1802003"/>
            <a:ext cx="4118180" cy="1355975"/>
          </a:xfrm>
        </p:spPr>
        <p:txBody>
          <a:bodyPr>
            <a:normAutofit/>
          </a:bodyPr>
          <a:lstStyle/>
          <a:p>
            <a:pPr marL="0" indent="0">
              <a:buNone/>
            </a:pPr>
            <a:r>
              <a:rPr lang="en-GB" sz="1800" dirty="0">
                <a:latin typeface="Futura PT Book" panose="020B0502020204020303" pitchFamily="34" charset="0"/>
              </a:rPr>
              <a:t>Each appraisal concludes with an overview of the protocols which will help ensure the special interest of the conservation areas are protected, including:</a:t>
            </a:r>
          </a:p>
          <a:p>
            <a:pPr marL="0" indent="0">
              <a:buNone/>
            </a:pPr>
            <a:endParaRPr lang="en-GB" sz="1800" dirty="0"/>
          </a:p>
        </p:txBody>
      </p:sp>
      <p:sp>
        <p:nvSpPr>
          <p:cNvPr id="5" name="Title 1">
            <a:extLst>
              <a:ext uri="{FF2B5EF4-FFF2-40B4-BE49-F238E27FC236}">
                <a16:creationId xmlns:a16="http://schemas.microsoft.com/office/drawing/2014/main" id="{5D13CE90-C455-5F7D-1A94-0D22B146CFAE}"/>
              </a:ext>
            </a:extLst>
          </p:cNvPr>
          <p:cNvSpPr txBox="1">
            <a:spLocks/>
          </p:cNvSpPr>
          <p:nvPr/>
        </p:nvSpPr>
        <p:spPr>
          <a:xfrm>
            <a:off x="316991" y="282955"/>
            <a:ext cx="11385481" cy="79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306B"/>
                </a:solidFill>
                <a:latin typeface="Futura PT Demi" panose="020B0702020204020303" pitchFamily="34" charset="0"/>
              </a:rPr>
              <a:t>Control measures and best practices</a:t>
            </a:r>
          </a:p>
        </p:txBody>
      </p:sp>
      <p:cxnSp>
        <p:nvCxnSpPr>
          <p:cNvPr id="6" name="Straight Connector 5">
            <a:extLst>
              <a:ext uri="{FF2B5EF4-FFF2-40B4-BE49-F238E27FC236}">
                <a16:creationId xmlns:a16="http://schemas.microsoft.com/office/drawing/2014/main" id="{C9BAD9C5-FC26-4250-CCDB-38A2C29CAA1C}"/>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pic>
        <p:nvPicPr>
          <p:cNvPr id="10" name="Picture 9" descr="A building with many shops and a tree&#10;&#10;AI-generated content may be incorrect.">
            <a:extLst>
              <a:ext uri="{FF2B5EF4-FFF2-40B4-BE49-F238E27FC236}">
                <a16:creationId xmlns:a16="http://schemas.microsoft.com/office/drawing/2014/main" id="{09160B1D-4A73-FFAD-866A-7E4D1BBB0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91" y="1470515"/>
            <a:ext cx="6636559" cy="4977419"/>
          </a:xfrm>
          <a:prstGeom prst="rect">
            <a:avLst/>
          </a:prstGeom>
        </p:spPr>
      </p:pic>
      <p:sp>
        <p:nvSpPr>
          <p:cNvPr id="13" name="TextBox 12">
            <a:extLst>
              <a:ext uri="{FF2B5EF4-FFF2-40B4-BE49-F238E27FC236}">
                <a16:creationId xmlns:a16="http://schemas.microsoft.com/office/drawing/2014/main" id="{1EDC5882-39C1-4E21-CE9F-39B18D1D1E3F}"/>
              </a:ext>
            </a:extLst>
          </p:cNvPr>
          <p:cNvSpPr txBox="1"/>
          <p:nvPr/>
        </p:nvSpPr>
        <p:spPr>
          <a:xfrm>
            <a:off x="7528875" y="3355783"/>
            <a:ext cx="3767775" cy="369332"/>
          </a:xfrm>
          <a:prstGeom prst="rect">
            <a:avLst/>
          </a:prstGeom>
          <a:noFill/>
        </p:spPr>
        <p:txBody>
          <a:bodyPr wrap="square">
            <a:spAutoFit/>
          </a:bodyPr>
          <a:lstStyle/>
          <a:p>
            <a:pPr marL="285750" indent="-285750">
              <a:buFont typeface="Arial" panose="020B0604020202020204" pitchFamily="34" charset="0"/>
              <a:buChar char="•"/>
            </a:pPr>
            <a:r>
              <a:rPr lang="en-GB" dirty="0">
                <a:latin typeface="Futura PT Book" panose="020B0502020204020303" pitchFamily="34" charset="0"/>
              </a:rPr>
              <a:t>Repairs and replacements </a:t>
            </a:r>
          </a:p>
        </p:txBody>
      </p:sp>
      <p:sp>
        <p:nvSpPr>
          <p:cNvPr id="15" name="TextBox 14">
            <a:extLst>
              <a:ext uri="{FF2B5EF4-FFF2-40B4-BE49-F238E27FC236}">
                <a16:creationId xmlns:a16="http://schemas.microsoft.com/office/drawing/2014/main" id="{EC30D4E6-7965-62DF-25D3-8D0BCAB063A3}"/>
              </a:ext>
            </a:extLst>
          </p:cNvPr>
          <p:cNvSpPr txBox="1"/>
          <p:nvPr/>
        </p:nvSpPr>
        <p:spPr>
          <a:xfrm>
            <a:off x="7528875" y="3788903"/>
            <a:ext cx="3691575" cy="369332"/>
          </a:xfrm>
          <a:prstGeom prst="rect">
            <a:avLst/>
          </a:prstGeom>
          <a:noFill/>
        </p:spPr>
        <p:txBody>
          <a:bodyPr wrap="square">
            <a:spAutoFit/>
          </a:bodyPr>
          <a:lstStyle/>
          <a:p>
            <a:pPr marL="285750" indent="-285750">
              <a:buFont typeface="Arial" panose="020B0604020202020204" pitchFamily="34" charset="0"/>
              <a:buChar char="•"/>
            </a:pPr>
            <a:r>
              <a:rPr lang="en-GB" dirty="0">
                <a:latin typeface="Futura PT Book" panose="020B0502020204020303" pitchFamily="34" charset="0"/>
              </a:rPr>
              <a:t>Maintenance</a:t>
            </a:r>
          </a:p>
        </p:txBody>
      </p:sp>
      <p:sp>
        <p:nvSpPr>
          <p:cNvPr id="17" name="TextBox 16">
            <a:extLst>
              <a:ext uri="{FF2B5EF4-FFF2-40B4-BE49-F238E27FC236}">
                <a16:creationId xmlns:a16="http://schemas.microsoft.com/office/drawing/2014/main" id="{70110549-21CD-EE79-5B2F-B6E2990EB8AA}"/>
              </a:ext>
            </a:extLst>
          </p:cNvPr>
          <p:cNvSpPr txBox="1"/>
          <p:nvPr/>
        </p:nvSpPr>
        <p:spPr>
          <a:xfrm>
            <a:off x="7528875" y="4209551"/>
            <a:ext cx="3291525" cy="369332"/>
          </a:xfrm>
          <a:prstGeom prst="rect">
            <a:avLst/>
          </a:prstGeom>
          <a:noFill/>
        </p:spPr>
        <p:txBody>
          <a:bodyPr wrap="square">
            <a:spAutoFit/>
          </a:bodyPr>
          <a:lstStyle/>
          <a:p>
            <a:pPr marL="285750" indent="-285750">
              <a:buFont typeface="Arial" panose="020B0604020202020204" pitchFamily="34" charset="0"/>
              <a:buChar char="•"/>
            </a:pPr>
            <a:r>
              <a:rPr lang="en-GB">
                <a:latin typeface="Futura PT Book" panose="020B0502020204020303" pitchFamily="34" charset="0"/>
              </a:rPr>
              <a:t>Managing trees</a:t>
            </a:r>
          </a:p>
        </p:txBody>
      </p:sp>
      <p:sp>
        <p:nvSpPr>
          <p:cNvPr id="19" name="TextBox 18">
            <a:extLst>
              <a:ext uri="{FF2B5EF4-FFF2-40B4-BE49-F238E27FC236}">
                <a16:creationId xmlns:a16="http://schemas.microsoft.com/office/drawing/2014/main" id="{226FD59E-F845-241E-12B3-2642AC6D5F4C}"/>
              </a:ext>
            </a:extLst>
          </p:cNvPr>
          <p:cNvSpPr txBox="1"/>
          <p:nvPr/>
        </p:nvSpPr>
        <p:spPr>
          <a:xfrm>
            <a:off x="7528875" y="4668413"/>
            <a:ext cx="3691575" cy="369332"/>
          </a:xfrm>
          <a:prstGeom prst="rect">
            <a:avLst/>
          </a:prstGeom>
          <a:noFill/>
        </p:spPr>
        <p:txBody>
          <a:bodyPr wrap="square">
            <a:spAutoFit/>
          </a:bodyPr>
          <a:lstStyle/>
          <a:p>
            <a:pPr marL="285750" indent="-285750">
              <a:buFont typeface="Arial" panose="020B0604020202020204" pitchFamily="34" charset="0"/>
              <a:buChar char="•"/>
            </a:pPr>
            <a:r>
              <a:rPr lang="en-GB">
                <a:latin typeface="Futura PT Book" panose="020B0502020204020303" pitchFamily="34" charset="0"/>
              </a:rPr>
              <a:t>Designing new development</a:t>
            </a:r>
          </a:p>
        </p:txBody>
      </p:sp>
      <p:sp>
        <p:nvSpPr>
          <p:cNvPr id="21" name="TextBox 20">
            <a:extLst>
              <a:ext uri="{FF2B5EF4-FFF2-40B4-BE49-F238E27FC236}">
                <a16:creationId xmlns:a16="http://schemas.microsoft.com/office/drawing/2014/main" id="{44CF48B2-80B6-F66F-CE1E-BBDCDE968BD1}"/>
              </a:ext>
            </a:extLst>
          </p:cNvPr>
          <p:cNvSpPr txBox="1"/>
          <p:nvPr/>
        </p:nvSpPr>
        <p:spPr>
          <a:xfrm>
            <a:off x="7528875" y="5109687"/>
            <a:ext cx="3929700" cy="369332"/>
          </a:xfrm>
          <a:prstGeom prst="rect">
            <a:avLst/>
          </a:prstGeom>
          <a:noFill/>
        </p:spPr>
        <p:txBody>
          <a:bodyPr wrap="square">
            <a:spAutoFit/>
          </a:bodyPr>
          <a:lstStyle/>
          <a:p>
            <a:pPr marL="285750" indent="-285750">
              <a:buFont typeface="Arial" panose="020B0604020202020204" pitchFamily="34" charset="0"/>
              <a:buChar char="•"/>
            </a:pPr>
            <a:r>
              <a:rPr lang="en-GB" dirty="0">
                <a:latin typeface="Futura PT Book" panose="020B0502020204020303" pitchFamily="34" charset="0"/>
              </a:rPr>
              <a:t>Environmental sustainability upgrades</a:t>
            </a:r>
          </a:p>
        </p:txBody>
      </p:sp>
      <p:pic>
        <p:nvPicPr>
          <p:cNvPr id="2" name="Recorded Sound">
            <a:hlinkClick r:id="" action="ppaction://media"/>
            <a:extLst>
              <a:ext uri="{FF2B5EF4-FFF2-40B4-BE49-F238E27FC236}">
                <a16:creationId xmlns:a16="http://schemas.microsoft.com/office/drawing/2014/main" id="{0142C84B-8142-4293-7F5D-252DAB613D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5409" y="338979"/>
            <a:ext cx="609600" cy="609600"/>
          </a:xfrm>
          <a:prstGeom prst="rect">
            <a:avLst/>
          </a:prstGeom>
        </p:spPr>
      </p:pic>
    </p:spTree>
    <p:extLst>
      <p:ext uri="{BB962C8B-B14F-4D97-AF65-F5344CB8AC3E}">
        <p14:creationId xmlns:p14="http://schemas.microsoft.com/office/powerpoint/2010/main" val="2017940201"/>
      </p:ext>
    </p:extLst>
  </p:cSld>
  <p:clrMapOvr>
    <a:masterClrMapping/>
  </p:clrMapOvr>
  <p:transition spd="med" advClick="0" advTm="2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7C37CC-430A-3864-7CDB-3E0B952BF3E8}"/>
              </a:ext>
            </a:extLst>
          </p:cNvPr>
          <p:cNvSpPr>
            <a:spLocks noGrp="1"/>
          </p:cNvSpPr>
          <p:nvPr>
            <p:ph idx="1"/>
          </p:nvPr>
        </p:nvSpPr>
        <p:spPr/>
        <p:txBody>
          <a:bodyPr/>
          <a:lstStyle/>
          <a:p>
            <a:pPr marL="0" indent="0">
              <a:buNone/>
            </a:pPr>
            <a:r>
              <a:rPr lang="en-GB" dirty="0"/>
              <a:t>Further information is available on the Torbay Council Website </a:t>
            </a:r>
            <a:r>
              <a:rPr lang="en-GB" dirty="0">
                <a:hlinkClick r:id="rId4"/>
              </a:rPr>
              <a:t>www.torbay.gov.uk</a:t>
            </a:r>
            <a:r>
              <a:rPr lang="en-GB" dirty="0"/>
              <a:t> </a:t>
            </a:r>
          </a:p>
          <a:p>
            <a:pPr marL="0" indent="0">
              <a:buNone/>
            </a:pPr>
            <a:endParaRPr lang="en-GB" dirty="0"/>
          </a:p>
          <a:p>
            <a:pPr marL="0" indent="0">
              <a:buNone/>
            </a:pPr>
            <a:r>
              <a:rPr lang="en-GB" b="1" dirty="0"/>
              <a:t>Useful Contacts</a:t>
            </a:r>
          </a:p>
          <a:p>
            <a:pPr marL="0" indent="0">
              <a:buNone/>
            </a:pPr>
            <a:endParaRPr lang="en-GB" b="1" dirty="0"/>
          </a:p>
          <a:p>
            <a:pPr marL="0" indent="0">
              <a:buNone/>
            </a:pPr>
            <a:r>
              <a:rPr lang="en-GB" dirty="0"/>
              <a:t>Heritage &amp; Design Team - </a:t>
            </a:r>
            <a:r>
              <a:rPr lang="en-GB" dirty="0">
                <a:hlinkClick r:id="rId5"/>
              </a:rPr>
              <a:t>heritageanddesign@torbay.gov.uk</a:t>
            </a:r>
            <a:r>
              <a:rPr lang="en-GB" dirty="0"/>
              <a:t> </a:t>
            </a:r>
          </a:p>
        </p:txBody>
      </p:sp>
      <p:sp>
        <p:nvSpPr>
          <p:cNvPr id="6" name="Title 1">
            <a:extLst>
              <a:ext uri="{FF2B5EF4-FFF2-40B4-BE49-F238E27FC236}">
                <a16:creationId xmlns:a16="http://schemas.microsoft.com/office/drawing/2014/main" id="{12AABF98-3AD2-9BE6-6582-64D5FE41EE5B}"/>
              </a:ext>
            </a:extLst>
          </p:cNvPr>
          <p:cNvSpPr txBox="1">
            <a:spLocks/>
          </p:cNvSpPr>
          <p:nvPr/>
        </p:nvSpPr>
        <p:spPr>
          <a:xfrm>
            <a:off x="316991" y="282955"/>
            <a:ext cx="11385481" cy="79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306B"/>
                </a:solidFill>
                <a:latin typeface="Futura PT Demi" panose="020B0702020204020303" pitchFamily="34" charset="0"/>
              </a:rPr>
              <a:t>Further information and useful contacts</a:t>
            </a:r>
          </a:p>
        </p:txBody>
      </p:sp>
      <p:cxnSp>
        <p:nvCxnSpPr>
          <p:cNvPr id="7" name="Straight Connector 6">
            <a:extLst>
              <a:ext uri="{FF2B5EF4-FFF2-40B4-BE49-F238E27FC236}">
                <a16:creationId xmlns:a16="http://schemas.microsoft.com/office/drawing/2014/main" id="{BD059DFF-44CC-D335-5A9E-13820547C49A}"/>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D427AE9F-A8EA-1FA3-8276-728B9B1749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2873" y="282955"/>
            <a:ext cx="609600" cy="609600"/>
          </a:xfrm>
          <a:prstGeom prst="rect">
            <a:avLst/>
          </a:prstGeom>
        </p:spPr>
      </p:pic>
    </p:spTree>
    <p:extLst>
      <p:ext uri="{BB962C8B-B14F-4D97-AF65-F5344CB8AC3E}">
        <p14:creationId xmlns:p14="http://schemas.microsoft.com/office/powerpoint/2010/main" val="1002887131"/>
      </p:ext>
    </p:extLst>
  </p:cSld>
  <p:clrMapOvr>
    <a:masterClrMapping/>
  </p:clrMapOvr>
  <mc:AlternateContent xmlns:mc="http://schemas.openxmlformats.org/markup-compatibility/2006" xmlns:p14="http://schemas.microsoft.com/office/powerpoint/2010/main">
    <mc:Choice Requires="p14">
      <p:transition p14:dur="150" advTm="15000">
        <p:fade/>
      </p:transition>
    </mc:Choice>
    <mc:Fallback xmlns="">
      <p:transition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3EB5AD9-5C9D-3B96-84B4-39D73630DC61}"/>
              </a:ext>
            </a:extLst>
          </p:cNvPr>
          <p:cNvSpPr/>
          <p:nvPr/>
        </p:nvSpPr>
        <p:spPr>
          <a:xfrm>
            <a:off x="5294376" y="1380744"/>
            <a:ext cx="5001768" cy="5058156"/>
          </a:xfrm>
          <a:prstGeom prst="rect">
            <a:avLst/>
          </a:prstGeom>
          <a:solidFill>
            <a:srgbClr val="FFC846">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EBC116F-D7E8-C13B-C903-723CE4B745CE}"/>
              </a:ext>
            </a:extLst>
          </p:cNvPr>
          <p:cNvSpPr>
            <a:spLocks noGrp="1"/>
          </p:cNvSpPr>
          <p:nvPr>
            <p:ph type="title"/>
          </p:nvPr>
        </p:nvSpPr>
        <p:spPr>
          <a:xfrm>
            <a:off x="316992" y="282955"/>
            <a:ext cx="8763000" cy="796163"/>
          </a:xfrm>
        </p:spPr>
        <p:txBody>
          <a:bodyPr>
            <a:normAutofit fontScale="90000"/>
          </a:bodyPr>
          <a:lstStyle/>
          <a:p>
            <a:r>
              <a:rPr lang="en-GB" sz="3600">
                <a:solidFill>
                  <a:srgbClr val="00306B"/>
                </a:solidFill>
                <a:latin typeface="Futura PT Demi" panose="020B0702020204020303" pitchFamily="34" charset="0"/>
              </a:rPr>
              <a:t>What is a Conservation Area Appraisal?</a:t>
            </a:r>
          </a:p>
        </p:txBody>
      </p:sp>
      <p:sp>
        <p:nvSpPr>
          <p:cNvPr id="3" name="Content Placeholder 2">
            <a:extLst>
              <a:ext uri="{FF2B5EF4-FFF2-40B4-BE49-F238E27FC236}">
                <a16:creationId xmlns:a16="http://schemas.microsoft.com/office/drawing/2014/main" id="{B184D9C2-81E2-8D08-48E1-C07BD6CE145E}"/>
              </a:ext>
            </a:extLst>
          </p:cNvPr>
          <p:cNvSpPr>
            <a:spLocks noGrp="1"/>
          </p:cNvSpPr>
          <p:nvPr>
            <p:ph idx="1"/>
          </p:nvPr>
        </p:nvSpPr>
        <p:spPr>
          <a:xfrm>
            <a:off x="573024" y="1500821"/>
            <a:ext cx="4026408" cy="4159309"/>
          </a:xfrm>
        </p:spPr>
        <p:txBody>
          <a:bodyPr>
            <a:normAutofit/>
          </a:bodyPr>
          <a:lstStyle/>
          <a:p>
            <a:pPr marL="0" indent="0">
              <a:buNone/>
            </a:pPr>
            <a:r>
              <a:rPr lang="en-GB" sz="1800" b="0" i="0" u="none" strike="noStrike" baseline="0" dirty="0">
                <a:solidFill>
                  <a:srgbClr val="000000"/>
                </a:solidFill>
                <a:latin typeface="Futura PT Book" panose="020B0502020204020303" pitchFamily="34" charset="0"/>
              </a:rPr>
              <a:t>Torbay Council have a duty to recognise areas which have special architectural or historic interest and to designate these as conservation areas. </a:t>
            </a:r>
          </a:p>
          <a:p>
            <a:pPr marL="0" indent="0">
              <a:buNone/>
            </a:pPr>
            <a:endParaRPr lang="en-GB" sz="1800" b="0" i="0" u="none" strike="noStrike" baseline="0" dirty="0">
              <a:solidFill>
                <a:srgbClr val="000000"/>
              </a:solidFill>
              <a:latin typeface="Futura PT Book" panose="020B0502020204020303" pitchFamily="34" charset="0"/>
            </a:endParaRPr>
          </a:p>
          <a:p>
            <a:pPr marL="0" indent="0">
              <a:buNone/>
            </a:pPr>
            <a:r>
              <a:rPr lang="en-GB" sz="1800" dirty="0">
                <a:solidFill>
                  <a:srgbClr val="000000"/>
                </a:solidFill>
                <a:latin typeface="Futura PT Book" panose="020B0502020204020303" pitchFamily="34" charset="0"/>
              </a:rPr>
              <a:t>These should be reviewed from time to time, in line with relevant legislation. </a:t>
            </a:r>
          </a:p>
          <a:p>
            <a:pPr marL="0" indent="0">
              <a:buNone/>
            </a:pPr>
            <a:endParaRPr lang="en-GB" sz="1800" dirty="0">
              <a:solidFill>
                <a:srgbClr val="000000"/>
              </a:solidFill>
              <a:latin typeface="Futura PT Book" panose="020B0502020204020303" pitchFamily="34" charset="0"/>
            </a:endParaRPr>
          </a:p>
          <a:p>
            <a:pPr marL="0" indent="0">
              <a:buNone/>
            </a:pPr>
            <a:r>
              <a:rPr lang="en-GB" sz="1800" dirty="0">
                <a:solidFill>
                  <a:srgbClr val="000000"/>
                </a:solidFill>
                <a:latin typeface="Futura PT Book" panose="020B0502020204020303" pitchFamily="34" charset="0"/>
              </a:rPr>
              <a:t>The </a:t>
            </a:r>
            <a:r>
              <a:rPr lang="en-GB" sz="1800" dirty="0">
                <a:solidFill>
                  <a:srgbClr val="00306B"/>
                </a:solidFill>
                <a:latin typeface="Futura PT Demi" panose="020B0702020204020303" pitchFamily="34" charset="0"/>
              </a:rPr>
              <a:t>Torquay Harbour</a:t>
            </a:r>
            <a:r>
              <a:rPr lang="en-GB" sz="1800" dirty="0">
                <a:solidFill>
                  <a:srgbClr val="000000"/>
                </a:solidFill>
                <a:latin typeface="Futura PT Book" panose="020B0502020204020303" pitchFamily="34" charset="0"/>
              </a:rPr>
              <a:t>, </a:t>
            </a:r>
            <a:r>
              <a:rPr lang="en-GB" sz="1800" dirty="0">
                <a:solidFill>
                  <a:srgbClr val="00306B"/>
                </a:solidFill>
                <a:latin typeface="Futura PT Demi" panose="020B0702020204020303" pitchFamily="34" charset="0"/>
              </a:rPr>
              <a:t>Old Paignton </a:t>
            </a:r>
            <a:r>
              <a:rPr lang="en-GB" sz="1800" dirty="0">
                <a:solidFill>
                  <a:srgbClr val="000000"/>
                </a:solidFill>
                <a:latin typeface="Futura PT Book" panose="020B0502020204020303" pitchFamily="34" charset="0"/>
              </a:rPr>
              <a:t>and </a:t>
            </a:r>
            <a:r>
              <a:rPr lang="en-GB" sz="1800" dirty="0">
                <a:solidFill>
                  <a:srgbClr val="00306B"/>
                </a:solidFill>
                <a:latin typeface="Futura PT Demi" panose="020B0702020204020303" pitchFamily="34" charset="0"/>
              </a:rPr>
              <a:t>Brixham Town </a:t>
            </a:r>
            <a:r>
              <a:rPr lang="en-GB" sz="1800" dirty="0">
                <a:solidFill>
                  <a:srgbClr val="000000"/>
                </a:solidFill>
                <a:latin typeface="Futura PT Book" panose="020B0502020204020303" pitchFamily="34" charset="0"/>
              </a:rPr>
              <a:t>Conservation Areas are all due for a renewed appraisal.</a:t>
            </a:r>
          </a:p>
        </p:txBody>
      </p:sp>
      <p:cxnSp>
        <p:nvCxnSpPr>
          <p:cNvPr id="5" name="Straight Connector 4">
            <a:extLst>
              <a:ext uri="{FF2B5EF4-FFF2-40B4-BE49-F238E27FC236}">
                <a16:creationId xmlns:a16="http://schemas.microsoft.com/office/drawing/2014/main" id="{8AA650F2-1E71-978E-D73B-94D7B4600090}"/>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F12E28B-9762-B8BF-7E61-6CE92A017AC1}"/>
              </a:ext>
            </a:extLst>
          </p:cNvPr>
          <p:cNvSpPr txBox="1"/>
          <p:nvPr/>
        </p:nvSpPr>
        <p:spPr>
          <a:xfrm>
            <a:off x="5432298" y="1500822"/>
            <a:ext cx="4767072" cy="369332"/>
          </a:xfrm>
          <a:prstGeom prst="rect">
            <a:avLst/>
          </a:prstGeom>
          <a:noFill/>
        </p:spPr>
        <p:txBody>
          <a:bodyPr wrap="square">
            <a:spAutoFit/>
          </a:bodyPr>
          <a:lstStyle/>
          <a:p>
            <a:pPr marL="0" indent="0">
              <a:buNone/>
            </a:pPr>
            <a:r>
              <a:rPr lang="en-GB" sz="1800" dirty="0">
                <a:solidFill>
                  <a:srgbClr val="000000"/>
                </a:solidFill>
                <a:latin typeface="Futura PT Book" panose="020B0502020204020303" pitchFamily="34" charset="0"/>
              </a:rPr>
              <a:t>The purpose of a conservation area appraisal is to:</a:t>
            </a:r>
          </a:p>
        </p:txBody>
      </p:sp>
      <p:sp>
        <p:nvSpPr>
          <p:cNvPr id="9" name="TextBox 8">
            <a:extLst>
              <a:ext uri="{FF2B5EF4-FFF2-40B4-BE49-F238E27FC236}">
                <a16:creationId xmlns:a16="http://schemas.microsoft.com/office/drawing/2014/main" id="{E178F0F5-E88E-C898-524C-F7E2DAC689D1}"/>
              </a:ext>
            </a:extLst>
          </p:cNvPr>
          <p:cNvSpPr txBox="1"/>
          <p:nvPr/>
        </p:nvSpPr>
        <p:spPr>
          <a:xfrm>
            <a:off x="5432298" y="2184687"/>
            <a:ext cx="4767072" cy="369332"/>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000000"/>
                </a:solidFill>
                <a:latin typeface="Futura PT Book" panose="020B0502020204020303" pitchFamily="34" charset="0"/>
              </a:rPr>
              <a:t>Summarise the history of the area.</a:t>
            </a:r>
          </a:p>
        </p:txBody>
      </p:sp>
      <p:sp>
        <p:nvSpPr>
          <p:cNvPr id="11" name="TextBox 10">
            <a:extLst>
              <a:ext uri="{FF2B5EF4-FFF2-40B4-BE49-F238E27FC236}">
                <a16:creationId xmlns:a16="http://schemas.microsoft.com/office/drawing/2014/main" id="{0A80023A-2AA4-DC9D-E614-C212309B740B}"/>
              </a:ext>
            </a:extLst>
          </p:cNvPr>
          <p:cNvSpPr txBox="1"/>
          <p:nvPr/>
        </p:nvSpPr>
        <p:spPr>
          <a:xfrm>
            <a:off x="5432298" y="2572123"/>
            <a:ext cx="4534662" cy="923330"/>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000000"/>
                </a:solidFill>
                <a:latin typeface="Futura PT Book" panose="020B0502020204020303" pitchFamily="34" charset="0"/>
              </a:rPr>
              <a:t>Recognise the important buildings, spaces and other features which are characteristic of the area.</a:t>
            </a:r>
          </a:p>
        </p:txBody>
      </p:sp>
      <p:sp>
        <p:nvSpPr>
          <p:cNvPr id="13" name="TextBox 12">
            <a:extLst>
              <a:ext uri="{FF2B5EF4-FFF2-40B4-BE49-F238E27FC236}">
                <a16:creationId xmlns:a16="http://schemas.microsoft.com/office/drawing/2014/main" id="{92A80869-2067-DBD9-9E4B-F5EBE603E1BC}"/>
              </a:ext>
            </a:extLst>
          </p:cNvPr>
          <p:cNvSpPr txBox="1"/>
          <p:nvPr/>
        </p:nvSpPr>
        <p:spPr>
          <a:xfrm>
            <a:off x="5432298" y="3444446"/>
            <a:ext cx="4683252" cy="923330"/>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000000"/>
                </a:solidFill>
                <a:latin typeface="Futura PT Book" panose="020B0502020204020303" pitchFamily="34" charset="0"/>
              </a:rPr>
              <a:t>Identify any issues which detract from what makes the conservation area special.</a:t>
            </a:r>
          </a:p>
        </p:txBody>
      </p:sp>
      <p:sp>
        <p:nvSpPr>
          <p:cNvPr id="15" name="TextBox 14">
            <a:extLst>
              <a:ext uri="{FF2B5EF4-FFF2-40B4-BE49-F238E27FC236}">
                <a16:creationId xmlns:a16="http://schemas.microsoft.com/office/drawing/2014/main" id="{563992D6-1239-C590-9F4B-4872CDF4EB00}"/>
              </a:ext>
            </a:extLst>
          </p:cNvPr>
          <p:cNvSpPr txBox="1"/>
          <p:nvPr/>
        </p:nvSpPr>
        <p:spPr>
          <a:xfrm>
            <a:off x="5432298" y="4367776"/>
            <a:ext cx="4767072" cy="646331"/>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000000"/>
                </a:solidFill>
                <a:latin typeface="Futura PT Book" panose="020B0502020204020303" pitchFamily="34" charset="0"/>
              </a:rPr>
              <a:t>Recognise opportunities for enhancement.</a:t>
            </a:r>
          </a:p>
        </p:txBody>
      </p:sp>
      <p:sp>
        <p:nvSpPr>
          <p:cNvPr id="17" name="TextBox 16">
            <a:extLst>
              <a:ext uri="{FF2B5EF4-FFF2-40B4-BE49-F238E27FC236}">
                <a16:creationId xmlns:a16="http://schemas.microsoft.com/office/drawing/2014/main" id="{C2F3399A-B9D3-E069-6D4D-AD7456131ED9}"/>
              </a:ext>
            </a:extLst>
          </p:cNvPr>
          <p:cNvSpPr txBox="1"/>
          <p:nvPr/>
        </p:nvSpPr>
        <p:spPr>
          <a:xfrm>
            <a:off x="5432298" y="4981204"/>
            <a:ext cx="4767072" cy="923330"/>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000000"/>
                </a:solidFill>
                <a:latin typeface="Futura PT Book" panose="020B0502020204020303" pitchFamily="34" charset="0"/>
              </a:rPr>
              <a:t>Provide guidance on how to look after and protect what makes the conservation area special.</a:t>
            </a:r>
          </a:p>
        </p:txBody>
      </p:sp>
      <p:pic>
        <p:nvPicPr>
          <p:cNvPr id="4" name="Slide 2">
            <a:hlinkClick r:id="" action="ppaction://media"/>
            <a:extLst>
              <a:ext uri="{FF2B5EF4-FFF2-40B4-BE49-F238E27FC236}">
                <a16:creationId xmlns:a16="http://schemas.microsoft.com/office/drawing/2014/main" id="{A8AE3A74-F7B0-B591-5A57-E5E6C0C0DAE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31880" y="278390"/>
            <a:ext cx="609600" cy="609600"/>
          </a:xfrm>
          <a:prstGeom prst="rect">
            <a:avLst/>
          </a:prstGeom>
        </p:spPr>
      </p:pic>
    </p:spTree>
    <p:custDataLst>
      <p:tags r:id="rId1"/>
    </p:custDataLst>
    <p:extLst>
      <p:ext uri="{BB962C8B-B14F-4D97-AF65-F5344CB8AC3E}">
        <p14:creationId xmlns:p14="http://schemas.microsoft.com/office/powerpoint/2010/main" val="1774938953"/>
      </p:ext>
    </p:extLst>
  </p:cSld>
  <p:clrMapOvr>
    <a:masterClrMapping/>
  </p:clrMapOvr>
  <p:transition spd="med" advClick="0" advTm="3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307BE67-3385-DE52-0D8B-721BCE4B37E7}"/>
              </a:ext>
            </a:extLst>
          </p:cNvPr>
          <p:cNvSpPr/>
          <p:nvPr/>
        </p:nvSpPr>
        <p:spPr>
          <a:xfrm>
            <a:off x="1561362" y="1600409"/>
            <a:ext cx="9467999" cy="3657182"/>
          </a:xfrm>
          <a:prstGeom prst="rect">
            <a:avLst/>
          </a:prstGeom>
          <a:solidFill>
            <a:srgbClr val="FFC846">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39E8E427-F40C-B923-0FB1-7AC3AE8E446C}"/>
              </a:ext>
            </a:extLst>
          </p:cNvPr>
          <p:cNvSpPr>
            <a:spLocks noGrp="1"/>
          </p:cNvSpPr>
          <p:nvPr>
            <p:ph idx="1"/>
          </p:nvPr>
        </p:nvSpPr>
        <p:spPr>
          <a:xfrm>
            <a:off x="1752600" y="1794678"/>
            <a:ext cx="9276761" cy="640185"/>
          </a:xfrm>
        </p:spPr>
        <p:txBody>
          <a:bodyPr>
            <a:normAutofit/>
          </a:bodyPr>
          <a:lstStyle/>
          <a:p>
            <a:pPr marL="0" indent="0">
              <a:buNone/>
            </a:pPr>
            <a:r>
              <a:rPr lang="en-GB" sz="1800" dirty="0">
                <a:latin typeface="Futura PT Book" panose="020B0502020204020303" pitchFamily="34" charset="0"/>
              </a:rPr>
              <a:t>The importance and special interest of a conservation area can come from multiple themes, including: </a:t>
            </a:r>
          </a:p>
          <a:p>
            <a:pPr marL="0" indent="0">
              <a:buNone/>
            </a:pPr>
            <a:endParaRPr lang="en-GB" sz="1800" dirty="0"/>
          </a:p>
          <a:p>
            <a:pPr marL="0" indent="0">
              <a:buNone/>
            </a:pPr>
            <a:endParaRPr lang="en-GB" sz="1800" dirty="0"/>
          </a:p>
        </p:txBody>
      </p:sp>
      <p:sp>
        <p:nvSpPr>
          <p:cNvPr id="4" name="Title 1">
            <a:extLst>
              <a:ext uri="{FF2B5EF4-FFF2-40B4-BE49-F238E27FC236}">
                <a16:creationId xmlns:a16="http://schemas.microsoft.com/office/drawing/2014/main" id="{23C6E201-226E-8C21-F6ED-71B825C8837A}"/>
              </a:ext>
            </a:extLst>
          </p:cNvPr>
          <p:cNvSpPr txBox="1">
            <a:spLocks/>
          </p:cNvSpPr>
          <p:nvPr/>
        </p:nvSpPr>
        <p:spPr>
          <a:xfrm>
            <a:off x="316992" y="282955"/>
            <a:ext cx="8763000" cy="79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306B"/>
                </a:solidFill>
                <a:latin typeface="Futura PT Demi" panose="020B0702020204020303" pitchFamily="34" charset="0"/>
              </a:rPr>
              <a:t>Understanding what is important</a:t>
            </a:r>
          </a:p>
        </p:txBody>
      </p:sp>
      <p:cxnSp>
        <p:nvCxnSpPr>
          <p:cNvPr id="5" name="Straight Connector 4">
            <a:extLst>
              <a:ext uri="{FF2B5EF4-FFF2-40B4-BE49-F238E27FC236}">
                <a16:creationId xmlns:a16="http://schemas.microsoft.com/office/drawing/2014/main" id="{316A2397-BF69-DDB9-8CC7-E2D0C9F8B4C8}"/>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BD62A4D-1367-5661-03C3-8F6CC677EB0F}"/>
              </a:ext>
            </a:extLst>
          </p:cNvPr>
          <p:cNvSpPr txBox="1"/>
          <p:nvPr/>
        </p:nvSpPr>
        <p:spPr>
          <a:xfrm>
            <a:off x="2641863" y="2511064"/>
            <a:ext cx="7407012" cy="369332"/>
          </a:xfrm>
          <a:prstGeom prst="rect">
            <a:avLst/>
          </a:prstGeom>
          <a:noFill/>
        </p:spPr>
        <p:txBody>
          <a:bodyPr wrap="square">
            <a:spAutoFit/>
          </a:bodyPr>
          <a:lstStyle/>
          <a:p>
            <a:pPr marL="285750" indent="-285750">
              <a:buFont typeface="Arial" panose="020B0604020202020204" pitchFamily="34" charset="0"/>
              <a:buChar char="•"/>
            </a:pPr>
            <a:r>
              <a:rPr lang="en-GB" sz="1800" dirty="0">
                <a:latin typeface="Futura PT Book" panose="020B0502020204020303" pitchFamily="34" charset="0"/>
              </a:rPr>
              <a:t>Types of architecture – either individual or uniform groups</a:t>
            </a:r>
          </a:p>
        </p:txBody>
      </p:sp>
      <p:sp>
        <p:nvSpPr>
          <p:cNvPr id="11" name="TextBox 10">
            <a:extLst>
              <a:ext uri="{FF2B5EF4-FFF2-40B4-BE49-F238E27FC236}">
                <a16:creationId xmlns:a16="http://schemas.microsoft.com/office/drawing/2014/main" id="{DB4C417E-CABE-2036-8F3B-ADF6FC6135D5}"/>
              </a:ext>
            </a:extLst>
          </p:cNvPr>
          <p:cNvSpPr txBox="1"/>
          <p:nvPr/>
        </p:nvSpPr>
        <p:spPr>
          <a:xfrm>
            <a:off x="2641863" y="2942320"/>
            <a:ext cx="6094428" cy="369332"/>
          </a:xfrm>
          <a:prstGeom prst="rect">
            <a:avLst/>
          </a:prstGeom>
          <a:noFill/>
        </p:spPr>
        <p:txBody>
          <a:bodyPr wrap="square">
            <a:spAutoFit/>
          </a:bodyPr>
          <a:lstStyle/>
          <a:p>
            <a:pPr marL="285750" indent="-285750">
              <a:buFont typeface="Arial" panose="020B0604020202020204" pitchFamily="34" charset="0"/>
              <a:buChar char="•"/>
            </a:pPr>
            <a:r>
              <a:rPr lang="en-GB" sz="1800" dirty="0">
                <a:latin typeface="Futura PT Book" panose="020B0502020204020303" pitchFamily="34" charset="0"/>
              </a:rPr>
              <a:t>Building materials and features</a:t>
            </a:r>
          </a:p>
        </p:txBody>
      </p:sp>
      <p:sp>
        <p:nvSpPr>
          <p:cNvPr id="13" name="TextBox 12">
            <a:extLst>
              <a:ext uri="{FF2B5EF4-FFF2-40B4-BE49-F238E27FC236}">
                <a16:creationId xmlns:a16="http://schemas.microsoft.com/office/drawing/2014/main" id="{949E09A1-92FD-5349-30D9-F20B2FE67543}"/>
              </a:ext>
            </a:extLst>
          </p:cNvPr>
          <p:cNvSpPr txBox="1"/>
          <p:nvPr/>
        </p:nvSpPr>
        <p:spPr>
          <a:xfrm>
            <a:off x="2641863" y="3364816"/>
            <a:ext cx="6094428" cy="369332"/>
          </a:xfrm>
          <a:prstGeom prst="rect">
            <a:avLst/>
          </a:prstGeom>
          <a:noFill/>
        </p:spPr>
        <p:txBody>
          <a:bodyPr wrap="square">
            <a:spAutoFit/>
          </a:bodyPr>
          <a:lstStyle/>
          <a:p>
            <a:pPr marL="285750" indent="-285750">
              <a:buFont typeface="Arial" panose="020B0604020202020204" pitchFamily="34" charset="0"/>
              <a:buChar char="•"/>
            </a:pPr>
            <a:r>
              <a:rPr lang="en-GB" sz="1800">
                <a:latin typeface="Futura PT Book" panose="020B0502020204020303" pitchFamily="34" charset="0"/>
              </a:rPr>
              <a:t>Street layout</a:t>
            </a:r>
          </a:p>
        </p:txBody>
      </p:sp>
      <p:sp>
        <p:nvSpPr>
          <p:cNvPr id="15" name="TextBox 14">
            <a:extLst>
              <a:ext uri="{FF2B5EF4-FFF2-40B4-BE49-F238E27FC236}">
                <a16:creationId xmlns:a16="http://schemas.microsoft.com/office/drawing/2014/main" id="{6E15260B-B7AC-807B-EAB5-6E5A0E75A1C8}"/>
              </a:ext>
            </a:extLst>
          </p:cNvPr>
          <p:cNvSpPr txBox="1"/>
          <p:nvPr/>
        </p:nvSpPr>
        <p:spPr>
          <a:xfrm>
            <a:off x="2641863" y="3787312"/>
            <a:ext cx="6094428" cy="369332"/>
          </a:xfrm>
          <a:prstGeom prst="rect">
            <a:avLst/>
          </a:prstGeom>
          <a:noFill/>
        </p:spPr>
        <p:txBody>
          <a:bodyPr wrap="square">
            <a:spAutoFit/>
          </a:bodyPr>
          <a:lstStyle/>
          <a:p>
            <a:pPr marL="285750" indent="-285750">
              <a:buFont typeface="Arial" panose="020B0604020202020204" pitchFamily="34" charset="0"/>
              <a:buChar char="•"/>
            </a:pPr>
            <a:r>
              <a:rPr lang="en-GB" sz="1800" dirty="0">
                <a:latin typeface="Futura PT Book" panose="020B0502020204020303" pitchFamily="34" charset="0"/>
              </a:rPr>
              <a:t>Key views and open spaces</a:t>
            </a:r>
          </a:p>
        </p:txBody>
      </p:sp>
      <p:sp>
        <p:nvSpPr>
          <p:cNvPr id="17" name="TextBox 16">
            <a:extLst>
              <a:ext uri="{FF2B5EF4-FFF2-40B4-BE49-F238E27FC236}">
                <a16:creationId xmlns:a16="http://schemas.microsoft.com/office/drawing/2014/main" id="{1AF0CB5E-C9ED-3E0B-EF93-338375CC687D}"/>
              </a:ext>
            </a:extLst>
          </p:cNvPr>
          <p:cNvSpPr txBox="1"/>
          <p:nvPr/>
        </p:nvSpPr>
        <p:spPr>
          <a:xfrm>
            <a:off x="2641863" y="4199782"/>
            <a:ext cx="6094428" cy="369332"/>
          </a:xfrm>
          <a:prstGeom prst="rect">
            <a:avLst/>
          </a:prstGeom>
          <a:noFill/>
        </p:spPr>
        <p:txBody>
          <a:bodyPr wrap="square">
            <a:spAutoFit/>
          </a:bodyPr>
          <a:lstStyle/>
          <a:p>
            <a:pPr marL="285750" indent="-285750">
              <a:buFont typeface="Arial" panose="020B0604020202020204" pitchFamily="34" charset="0"/>
              <a:buChar char="•"/>
            </a:pPr>
            <a:r>
              <a:rPr lang="en-GB" sz="1800" dirty="0">
                <a:latin typeface="Futura PT Book" panose="020B0502020204020303" pitchFamily="34" charset="0"/>
              </a:rPr>
              <a:t>Topography</a:t>
            </a:r>
          </a:p>
        </p:txBody>
      </p:sp>
      <p:sp>
        <p:nvSpPr>
          <p:cNvPr id="20" name="TextBox 19">
            <a:extLst>
              <a:ext uri="{FF2B5EF4-FFF2-40B4-BE49-F238E27FC236}">
                <a16:creationId xmlns:a16="http://schemas.microsoft.com/office/drawing/2014/main" id="{82E0A84B-B88E-DC6B-000B-17647F8EF5A3}"/>
              </a:ext>
            </a:extLst>
          </p:cNvPr>
          <p:cNvSpPr txBox="1"/>
          <p:nvPr/>
        </p:nvSpPr>
        <p:spPr>
          <a:xfrm>
            <a:off x="2641863" y="4612252"/>
            <a:ext cx="6094428" cy="369332"/>
          </a:xfrm>
          <a:prstGeom prst="rect">
            <a:avLst/>
          </a:prstGeom>
          <a:noFill/>
        </p:spPr>
        <p:txBody>
          <a:bodyPr wrap="square">
            <a:spAutoFit/>
          </a:bodyPr>
          <a:lstStyle/>
          <a:p>
            <a:pPr marL="285750" indent="-285750">
              <a:buFont typeface="Arial" panose="020B0604020202020204" pitchFamily="34" charset="0"/>
              <a:buChar char="•"/>
            </a:pPr>
            <a:r>
              <a:rPr lang="en-GB" sz="1800">
                <a:latin typeface="Futura PT Book" panose="020B0502020204020303" pitchFamily="34" charset="0"/>
              </a:rPr>
              <a:t>Archaeology</a:t>
            </a:r>
          </a:p>
        </p:txBody>
      </p:sp>
      <p:pic>
        <p:nvPicPr>
          <p:cNvPr id="2" name="Recorded Sound">
            <a:hlinkClick r:id="" action="ppaction://media"/>
            <a:extLst>
              <a:ext uri="{FF2B5EF4-FFF2-40B4-BE49-F238E27FC236}">
                <a16:creationId xmlns:a16="http://schemas.microsoft.com/office/drawing/2014/main" id="{5959C054-B778-173C-EFEE-7A4625A39E8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31880" y="282955"/>
            <a:ext cx="609600" cy="609600"/>
          </a:xfrm>
          <a:prstGeom prst="rect">
            <a:avLst/>
          </a:prstGeom>
        </p:spPr>
      </p:pic>
    </p:spTree>
    <p:custDataLst>
      <p:tags r:id="rId1"/>
    </p:custDataLst>
    <p:extLst>
      <p:ext uri="{BB962C8B-B14F-4D97-AF65-F5344CB8AC3E}">
        <p14:creationId xmlns:p14="http://schemas.microsoft.com/office/powerpoint/2010/main" val="1882411171"/>
      </p:ext>
    </p:extLst>
  </p:cSld>
  <p:clrMapOvr>
    <a:masterClrMapping/>
  </p:clrMapOvr>
  <p:transition spd="med" advClick="0" advTm="1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E635FA-F7AD-FF99-F1D2-65CA688E2343}"/>
              </a:ext>
            </a:extLst>
          </p:cNvPr>
          <p:cNvSpPr/>
          <p:nvPr/>
        </p:nvSpPr>
        <p:spPr>
          <a:xfrm>
            <a:off x="701964" y="1339276"/>
            <a:ext cx="11037454" cy="5070754"/>
          </a:xfrm>
          <a:prstGeom prst="rect">
            <a:avLst/>
          </a:prstGeom>
          <a:solidFill>
            <a:srgbClr val="FFC846">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04B1A96F-4FCB-49F4-CE32-FF135C31409B}"/>
              </a:ext>
            </a:extLst>
          </p:cNvPr>
          <p:cNvSpPr txBox="1">
            <a:spLocks/>
          </p:cNvSpPr>
          <p:nvPr/>
        </p:nvSpPr>
        <p:spPr>
          <a:xfrm>
            <a:off x="316992" y="282955"/>
            <a:ext cx="8763000" cy="79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306B"/>
                </a:solidFill>
                <a:latin typeface="Futura PT Demi" panose="020B0702020204020303" pitchFamily="34" charset="0"/>
              </a:rPr>
              <a:t>Brixham Town</a:t>
            </a:r>
          </a:p>
        </p:txBody>
      </p:sp>
      <p:cxnSp>
        <p:nvCxnSpPr>
          <p:cNvPr id="7" name="Straight Connector 6">
            <a:extLst>
              <a:ext uri="{FF2B5EF4-FFF2-40B4-BE49-F238E27FC236}">
                <a16:creationId xmlns:a16="http://schemas.microsoft.com/office/drawing/2014/main" id="{16A18AA3-2B20-2C76-65B4-B4A6823411E5}"/>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pic>
        <p:nvPicPr>
          <p:cNvPr id="11" name="Picture 10" descr="An aerial view of a city&#10;&#10;AI-generated content may be incorrect.">
            <a:extLst>
              <a:ext uri="{FF2B5EF4-FFF2-40B4-BE49-F238E27FC236}">
                <a16:creationId xmlns:a16="http://schemas.microsoft.com/office/drawing/2014/main" id="{22B7B383-2E5D-5E9C-362A-399FC77F3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916" y="1951611"/>
            <a:ext cx="5113136" cy="3900549"/>
          </a:xfrm>
          <a:prstGeom prst="rect">
            <a:avLst/>
          </a:prstGeom>
        </p:spPr>
      </p:pic>
      <p:sp>
        <p:nvSpPr>
          <p:cNvPr id="15" name="TextBox 14">
            <a:extLst>
              <a:ext uri="{FF2B5EF4-FFF2-40B4-BE49-F238E27FC236}">
                <a16:creationId xmlns:a16="http://schemas.microsoft.com/office/drawing/2014/main" id="{0554D211-6288-326C-1E9E-95D1F759DD06}"/>
              </a:ext>
            </a:extLst>
          </p:cNvPr>
          <p:cNvSpPr txBox="1"/>
          <p:nvPr/>
        </p:nvSpPr>
        <p:spPr>
          <a:xfrm>
            <a:off x="895927" y="1433162"/>
            <a:ext cx="5409623" cy="4462760"/>
          </a:xfrm>
          <a:prstGeom prst="rect">
            <a:avLst/>
          </a:prstGeom>
          <a:noFill/>
        </p:spPr>
        <p:txBody>
          <a:bodyPr wrap="square" rtlCol="0">
            <a:spAutoFit/>
          </a:bodyPr>
          <a:lstStyle/>
          <a:p>
            <a:r>
              <a:rPr lang="en-GB" dirty="0">
                <a:solidFill>
                  <a:srgbClr val="00306B"/>
                </a:solidFill>
                <a:latin typeface="Futura PT Demi" panose="020B0702020204020303" pitchFamily="34" charset="0"/>
              </a:rPr>
              <a:t>Summary of special interest</a:t>
            </a:r>
          </a:p>
          <a:p>
            <a:endParaRPr lang="en-GB" sz="1400" dirty="0">
              <a:latin typeface="Futura PT Book" panose="020B0502020204020303" pitchFamily="34" charset="0"/>
            </a:endParaRPr>
          </a:p>
          <a:p>
            <a:pPr marL="285750" indent="-285750">
              <a:buFont typeface="Arial" panose="020B0604020202020204" pitchFamily="34" charset="0"/>
              <a:buChar char="•"/>
            </a:pPr>
            <a:r>
              <a:rPr lang="en-GB" dirty="0">
                <a:solidFill>
                  <a:srgbClr val="00306B"/>
                </a:solidFill>
                <a:latin typeface="Futura PT Demi" panose="020B0702020204020303" pitchFamily="34" charset="0"/>
              </a:rPr>
              <a:t>Historical interest</a:t>
            </a:r>
            <a:r>
              <a:rPr lang="en-GB" dirty="0">
                <a:latin typeface="Futura PT Book" panose="020B0502020204020303" pitchFamily="34" charset="0"/>
              </a:rPr>
              <a:t>: a small fishing port and naval supply station, with rapid growth in the 19</a:t>
            </a:r>
            <a:r>
              <a:rPr lang="en-GB" baseline="30000" dirty="0">
                <a:latin typeface="Futura PT Book" panose="020B0502020204020303" pitchFamily="34" charset="0"/>
              </a:rPr>
              <a:t>th</a:t>
            </a:r>
            <a:r>
              <a:rPr lang="en-GB" dirty="0">
                <a:latin typeface="Futura PT Book" panose="020B0502020204020303" pitchFamily="34" charset="0"/>
              </a:rPr>
              <a:t> century.</a:t>
            </a:r>
          </a:p>
          <a:p>
            <a:pPr marL="285750" indent="-285750">
              <a:buFont typeface="Arial" panose="020B0604020202020204" pitchFamily="34" charset="0"/>
              <a:buChar char="•"/>
            </a:pPr>
            <a:endParaRPr lang="en-GB" dirty="0">
              <a:latin typeface="Futura PT Book" panose="020B0502020204020303" pitchFamily="34" charset="0"/>
            </a:endParaRPr>
          </a:p>
          <a:p>
            <a:pPr marL="285750" indent="-285750">
              <a:buFont typeface="Arial" panose="020B0604020202020204" pitchFamily="34" charset="0"/>
              <a:buChar char="•"/>
            </a:pPr>
            <a:r>
              <a:rPr lang="en-GB" dirty="0">
                <a:solidFill>
                  <a:srgbClr val="00306B"/>
                </a:solidFill>
                <a:latin typeface="Futura PT Demi" panose="020B0702020204020303" pitchFamily="34" charset="0"/>
              </a:rPr>
              <a:t>Topography and configuration</a:t>
            </a:r>
            <a:r>
              <a:rPr lang="en-GB" dirty="0">
                <a:latin typeface="Futura PT Book" panose="020B0502020204020303" pitchFamily="34" charset="0"/>
              </a:rPr>
              <a:t>: distinctive slope directing the development in the town, interconnecting small alleys and flights of steps, with striking vistas and glimpsed views</a:t>
            </a:r>
          </a:p>
          <a:p>
            <a:pPr marL="285750" indent="-285750">
              <a:buFont typeface="Arial" panose="020B0604020202020204" pitchFamily="34" charset="0"/>
              <a:buChar char="•"/>
            </a:pPr>
            <a:endParaRPr lang="en-GB" dirty="0">
              <a:latin typeface="Futura PT Book" panose="020B0502020204020303" pitchFamily="34" charset="0"/>
            </a:endParaRPr>
          </a:p>
          <a:p>
            <a:pPr marL="285750" indent="-285750">
              <a:buFont typeface="Arial" panose="020B0604020202020204" pitchFamily="34" charset="0"/>
              <a:buChar char="•"/>
            </a:pPr>
            <a:r>
              <a:rPr lang="en-GB" dirty="0">
                <a:solidFill>
                  <a:srgbClr val="00306B"/>
                </a:solidFill>
                <a:latin typeface="Futura PT Demi" panose="020B0702020204020303" pitchFamily="34" charset="0"/>
              </a:rPr>
              <a:t>Architecture</a:t>
            </a:r>
            <a:r>
              <a:rPr lang="en-GB" dirty="0">
                <a:latin typeface="Futura PT Book" panose="020B0502020204020303" pitchFamily="34" charset="0"/>
              </a:rPr>
              <a:t>: 18</a:t>
            </a:r>
            <a:r>
              <a:rPr lang="en-GB" baseline="30000" dirty="0">
                <a:latin typeface="Futura PT Book" panose="020B0502020204020303" pitchFamily="34" charset="0"/>
              </a:rPr>
              <a:t>th</a:t>
            </a:r>
            <a:r>
              <a:rPr lang="en-GB" dirty="0">
                <a:latin typeface="Futura PT Book" panose="020B0502020204020303" pitchFamily="34" charset="0"/>
              </a:rPr>
              <a:t>, 19</a:t>
            </a:r>
            <a:r>
              <a:rPr lang="en-GB" baseline="30000" dirty="0">
                <a:latin typeface="Futura PT Book" panose="020B0502020204020303" pitchFamily="34" charset="0"/>
              </a:rPr>
              <a:t>th</a:t>
            </a:r>
            <a:r>
              <a:rPr lang="en-GB" dirty="0">
                <a:latin typeface="Futura PT Book" panose="020B0502020204020303" pitchFamily="34" charset="0"/>
              </a:rPr>
              <a:t> and early 20</a:t>
            </a:r>
            <a:r>
              <a:rPr lang="en-GB" baseline="30000" dirty="0">
                <a:latin typeface="Futura PT Book" panose="020B0502020204020303" pitchFamily="34" charset="0"/>
              </a:rPr>
              <a:t>th</a:t>
            </a:r>
            <a:r>
              <a:rPr lang="en-GB" dirty="0">
                <a:latin typeface="Futura PT Book" panose="020B0502020204020303" pitchFamily="34" charset="0"/>
              </a:rPr>
              <a:t> – century terraces, as well as many other attractive historic buildings telling Brixham’s industrial past and its evolution</a:t>
            </a:r>
          </a:p>
        </p:txBody>
      </p:sp>
      <p:pic>
        <p:nvPicPr>
          <p:cNvPr id="2" name="Recorded Sound">
            <a:hlinkClick r:id="" action="ppaction://media"/>
            <a:extLst>
              <a:ext uri="{FF2B5EF4-FFF2-40B4-BE49-F238E27FC236}">
                <a16:creationId xmlns:a16="http://schemas.microsoft.com/office/drawing/2014/main" id="{A3DD7078-ACC0-E478-CA99-5243CC8339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9818" y="278848"/>
            <a:ext cx="609600" cy="609600"/>
          </a:xfrm>
          <a:prstGeom prst="rect">
            <a:avLst/>
          </a:prstGeom>
        </p:spPr>
      </p:pic>
    </p:spTree>
    <p:extLst>
      <p:ext uri="{BB962C8B-B14F-4D97-AF65-F5344CB8AC3E}">
        <p14:creationId xmlns:p14="http://schemas.microsoft.com/office/powerpoint/2010/main" val="1979274730"/>
      </p:ext>
    </p:extLst>
  </p:cSld>
  <p:clrMapOvr>
    <a:masterClrMapping/>
  </p:clrMapOvr>
  <p:transition spd="med" advClick="0" advTm="3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BFC784-C541-A521-9FBD-8696C5D6FFA1}"/>
              </a:ext>
            </a:extLst>
          </p:cNvPr>
          <p:cNvSpPr txBox="1">
            <a:spLocks/>
          </p:cNvSpPr>
          <p:nvPr/>
        </p:nvSpPr>
        <p:spPr>
          <a:xfrm>
            <a:off x="316992" y="282955"/>
            <a:ext cx="8763000" cy="79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306B"/>
                </a:solidFill>
                <a:latin typeface="Futura PT Demi" panose="020B0702020204020303" pitchFamily="34" charset="0"/>
              </a:rPr>
              <a:t>Torquay Harbour</a:t>
            </a:r>
          </a:p>
        </p:txBody>
      </p:sp>
      <p:cxnSp>
        <p:nvCxnSpPr>
          <p:cNvPr id="7" name="Straight Connector 6">
            <a:extLst>
              <a:ext uri="{FF2B5EF4-FFF2-40B4-BE49-F238E27FC236}">
                <a16:creationId xmlns:a16="http://schemas.microsoft.com/office/drawing/2014/main" id="{D4F41FE5-FD03-1AE1-EA13-3BF7C2013616}"/>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8F93E60-3250-498A-8826-1D8370B1D746}"/>
              </a:ext>
            </a:extLst>
          </p:cNvPr>
          <p:cNvSpPr/>
          <p:nvPr/>
        </p:nvSpPr>
        <p:spPr>
          <a:xfrm>
            <a:off x="701964" y="1339276"/>
            <a:ext cx="11037454" cy="5070754"/>
          </a:xfrm>
          <a:prstGeom prst="rect">
            <a:avLst/>
          </a:prstGeom>
          <a:solidFill>
            <a:srgbClr val="FFC846">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65DD6FE-C273-82D1-C5EF-F7240EDC27BF}"/>
              </a:ext>
            </a:extLst>
          </p:cNvPr>
          <p:cNvSpPr txBox="1"/>
          <p:nvPr/>
        </p:nvSpPr>
        <p:spPr>
          <a:xfrm>
            <a:off x="895927" y="1433162"/>
            <a:ext cx="4378037" cy="4524315"/>
          </a:xfrm>
          <a:prstGeom prst="rect">
            <a:avLst/>
          </a:prstGeom>
          <a:noFill/>
        </p:spPr>
        <p:txBody>
          <a:bodyPr wrap="square" rtlCol="0">
            <a:spAutoFit/>
          </a:bodyPr>
          <a:lstStyle/>
          <a:p>
            <a:r>
              <a:rPr lang="en-GB" dirty="0">
                <a:solidFill>
                  <a:srgbClr val="00306B"/>
                </a:solidFill>
                <a:latin typeface="Futura PT Demi" panose="020B0702020204020303" pitchFamily="34" charset="0"/>
              </a:rPr>
              <a:t>Summary of special interest</a:t>
            </a:r>
          </a:p>
          <a:p>
            <a:endParaRPr lang="en-GB" dirty="0">
              <a:latin typeface="Futura PT Book" panose="020B0502020204020303" pitchFamily="34" charset="0"/>
            </a:endParaRPr>
          </a:p>
          <a:p>
            <a:pPr marL="285750" indent="-285750">
              <a:buFont typeface="Arial" panose="020B0604020202020204" pitchFamily="34" charset="0"/>
              <a:buChar char="•"/>
            </a:pPr>
            <a:r>
              <a:rPr lang="en-GB" dirty="0">
                <a:solidFill>
                  <a:srgbClr val="00306B"/>
                </a:solidFill>
                <a:latin typeface="Futura PT Demi" panose="020B0702020204020303" pitchFamily="34" charset="0"/>
              </a:rPr>
              <a:t>Historical interest</a:t>
            </a:r>
            <a:r>
              <a:rPr lang="en-GB" dirty="0">
                <a:latin typeface="Futura PT Book" panose="020B0502020204020303" pitchFamily="34" charset="0"/>
              </a:rPr>
              <a:t>: growth as a high-end resort town in the late 18</a:t>
            </a:r>
            <a:r>
              <a:rPr lang="en-GB" baseline="30000" dirty="0">
                <a:latin typeface="Futura PT Book" panose="020B0502020204020303" pitchFamily="34" charset="0"/>
              </a:rPr>
              <a:t>th</a:t>
            </a:r>
            <a:r>
              <a:rPr lang="en-GB" dirty="0">
                <a:latin typeface="Futura PT Book" panose="020B0502020204020303" pitchFamily="34" charset="0"/>
              </a:rPr>
              <a:t> and 19</a:t>
            </a:r>
            <a:r>
              <a:rPr lang="en-GB" baseline="30000" dirty="0">
                <a:latin typeface="Futura PT Book" panose="020B0502020204020303" pitchFamily="34" charset="0"/>
              </a:rPr>
              <a:t>th</a:t>
            </a:r>
            <a:r>
              <a:rPr lang="en-GB" dirty="0">
                <a:latin typeface="Futura PT Book" panose="020B0502020204020303" pitchFamily="34" charset="0"/>
              </a:rPr>
              <a:t> centuries, and association with Agatha Christie</a:t>
            </a:r>
          </a:p>
          <a:p>
            <a:pPr marL="285750" indent="-285750">
              <a:buFont typeface="Arial" panose="020B0604020202020204" pitchFamily="34" charset="0"/>
              <a:buChar char="•"/>
            </a:pPr>
            <a:endParaRPr lang="en-GB" dirty="0">
              <a:latin typeface="Futura PT Book" panose="020B0502020204020303" pitchFamily="34" charset="0"/>
            </a:endParaRPr>
          </a:p>
          <a:p>
            <a:pPr marL="285750" indent="-285750">
              <a:buFont typeface="Arial" panose="020B0604020202020204" pitchFamily="34" charset="0"/>
              <a:buChar char="•"/>
            </a:pPr>
            <a:r>
              <a:rPr lang="en-GB" dirty="0">
                <a:solidFill>
                  <a:srgbClr val="00306B"/>
                </a:solidFill>
                <a:latin typeface="Futura PT Demi" panose="020B0702020204020303" pitchFamily="34" charset="0"/>
              </a:rPr>
              <a:t>Topography and configuration</a:t>
            </a:r>
            <a:r>
              <a:rPr lang="en-GB" dirty="0">
                <a:latin typeface="Futura PT Book" panose="020B0502020204020303" pitchFamily="34" charset="0"/>
              </a:rPr>
              <a:t>: distinctive layers of development climbing up the cliffs and valley slopes, with interconnecting flights of steps and striking views of the harbour and wider town. Contrast between the wide commercial streets and narrower proportions of residential areas.</a:t>
            </a:r>
            <a:endParaRPr lang="en-GB" sz="1400" dirty="0">
              <a:latin typeface="Futura PT Book" panose="020B0502020204020303" pitchFamily="34" charset="0"/>
            </a:endParaRPr>
          </a:p>
        </p:txBody>
      </p:sp>
      <p:pic>
        <p:nvPicPr>
          <p:cNvPr id="14" name="Picture 13" descr="A group of boats in a harbor&#10;&#10;AI-generated content may be incorrect.">
            <a:extLst>
              <a:ext uri="{FF2B5EF4-FFF2-40B4-BE49-F238E27FC236}">
                <a16:creationId xmlns:a16="http://schemas.microsoft.com/office/drawing/2014/main" id="{1749CEA2-5929-68BC-4E26-6140EA6A6DC2}"/>
              </a:ext>
            </a:extLst>
          </p:cNvPr>
          <p:cNvPicPr>
            <a:picLocks noChangeAspect="1"/>
          </p:cNvPicPr>
          <p:nvPr/>
        </p:nvPicPr>
        <p:blipFill>
          <a:blip r:embed="rId4">
            <a:extLst>
              <a:ext uri="{28A0092B-C50C-407E-A947-70E740481C1C}">
                <a14:useLocalDpi xmlns:a14="http://schemas.microsoft.com/office/drawing/2010/main" val="0"/>
              </a:ext>
            </a:extLst>
          </a:blip>
          <a:srcRect t="15561" b="10169"/>
          <a:stretch/>
        </p:blipFill>
        <p:spPr>
          <a:xfrm>
            <a:off x="5531035" y="2875474"/>
            <a:ext cx="5846618" cy="3256742"/>
          </a:xfrm>
          <a:prstGeom prst="rect">
            <a:avLst/>
          </a:prstGeom>
        </p:spPr>
      </p:pic>
      <p:sp>
        <p:nvSpPr>
          <p:cNvPr id="16" name="TextBox 15">
            <a:extLst>
              <a:ext uri="{FF2B5EF4-FFF2-40B4-BE49-F238E27FC236}">
                <a16:creationId xmlns:a16="http://schemas.microsoft.com/office/drawing/2014/main" id="{1E861A20-AC58-DBBF-C677-5DEDC1B6FD79}"/>
              </a:ext>
            </a:extLst>
          </p:cNvPr>
          <p:cNvSpPr txBox="1"/>
          <p:nvPr/>
        </p:nvSpPr>
        <p:spPr>
          <a:xfrm>
            <a:off x="5467927" y="1612037"/>
            <a:ext cx="5726546" cy="1200329"/>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00306B"/>
                </a:solidFill>
                <a:latin typeface="Futura PT Demi" panose="020B0702020204020303" pitchFamily="34" charset="0"/>
              </a:rPr>
              <a:t>Architecture</a:t>
            </a:r>
            <a:r>
              <a:rPr lang="en-GB" dirty="0">
                <a:latin typeface="Futura PT Book" panose="020B0502020204020303" pitchFamily="34" charset="0"/>
              </a:rPr>
              <a:t>: buildings from the 19</a:t>
            </a:r>
            <a:r>
              <a:rPr lang="en-GB" baseline="30000" dirty="0">
                <a:latin typeface="Futura PT Book" panose="020B0502020204020303" pitchFamily="34" charset="0"/>
              </a:rPr>
              <a:t>th</a:t>
            </a:r>
            <a:r>
              <a:rPr lang="en-GB" dirty="0">
                <a:latin typeface="Futura PT Book" panose="020B0502020204020303" pitchFamily="34" charset="0"/>
              </a:rPr>
              <a:t> and 20</a:t>
            </a:r>
            <a:r>
              <a:rPr lang="en-GB" baseline="30000" dirty="0">
                <a:latin typeface="Futura PT Book" panose="020B0502020204020303" pitchFamily="34" charset="0"/>
              </a:rPr>
              <a:t>th</a:t>
            </a:r>
            <a:r>
              <a:rPr lang="en-GB" dirty="0">
                <a:latin typeface="Futura PT Book" panose="020B0502020204020303" pitchFamily="34" charset="0"/>
              </a:rPr>
              <a:t> centuries, illustrating the transition from a small fishing port into a prestigious resort, as well as the evolution of architectural fashion</a:t>
            </a:r>
          </a:p>
        </p:txBody>
      </p:sp>
      <p:pic>
        <p:nvPicPr>
          <p:cNvPr id="2" name="Recorded Sound">
            <a:hlinkClick r:id="" action="ppaction://media"/>
            <a:extLst>
              <a:ext uri="{FF2B5EF4-FFF2-40B4-BE49-F238E27FC236}">
                <a16:creationId xmlns:a16="http://schemas.microsoft.com/office/drawing/2014/main" id="{645BD8FC-0079-86FB-3F32-192E2D2408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4222" y="285749"/>
            <a:ext cx="609600" cy="609600"/>
          </a:xfrm>
          <a:prstGeom prst="rect">
            <a:avLst/>
          </a:prstGeom>
        </p:spPr>
      </p:pic>
    </p:spTree>
    <p:extLst>
      <p:ext uri="{BB962C8B-B14F-4D97-AF65-F5344CB8AC3E}">
        <p14:creationId xmlns:p14="http://schemas.microsoft.com/office/powerpoint/2010/main" val="2580940221"/>
      </p:ext>
    </p:extLst>
  </p:cSld>
  <p:clrMapOvr>
    <a:masterClrMapping/>
  </p:clrMapOvr>
  <p:transition spd="med" advClick="0" advTm="4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8F44D4-3F25-FB25-25D4-7B78333C51CF}"/>
              </a:ext>
            </a:extLst>
          </p:cNvPr>
          <p:cNvSpPr/>
          <p:nvPr/>
        </p:nvSpPr>
        <p:spPr>
          <a:xfrm>
            <a:off x="701964" y="1339276"/>
            <a:ext cx="11037454" cy="5070754"/>
          </a:xfrm>
          <a:prstGeom prst="rect">
            <a:avLst/>
          </a:prstGeom>
          <a:solidFill>
            <a:srgbClr val="FFC846">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60FEA6D5-7FA0-E811-AAFB-1D4B9D36CE7E}"/>
              </a:ext>
            </a:extLst>
          </p:cNvPr>
          <p:cNvSpPr txBox="1">
            <a:spLocks/>
          </p:cNvSpPr>
          <p:nvPr/>
        </p:nvSpPr>
        <p:spPr>
          <a:xfrm>
            <a:off x="316992" y="282955"/>
            <a:ext cx="8763000" cy="79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rgbClr val="00306B"/>
                </a:solidFill>
                <a:latin typeface="Futura PT Demi" panose="020B0702020204020303" pitchFamily="34" charset="0"/>
              </a:rPr>
              <a:t>Old Paignton</a:t>
            </a:r>
          </a:p>
        </p:txBody>
      </p:sp>
      <p:cxnSp>
        <p:nvCxnSpPr>
          <p:cNvPr id="7" name="Straight Connector 6">
            <a:extLst>
              <a:ext uri="{FF2B5EF4-FFF2-40B4-BE49-F238E27FC236}">
                <a16:creationId xmlns:a16="http://schemas.microsoft.com/office/drawing/2014/main" id="{93B11CB7-B0DE-CD59-44E8-6DF26FFD512C}"/>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pic>
        <p:nvPicPr>
          <p:cNvPr id="11" name="Picture 10" descr="A street with brick buildings&#10;&#10;AI-generated content may be incorrect.">
            <a:extLst>
              <a:ext uri="{FF2B5EF4-FFF2-40B4-BE49-F238E27FC236}">
                <a16:creationId xmlns:a16="http://schemas.microsoft.com/office/drawing/2014/main" id="{1E48EB4B-D55D-2F8B-7152-5BEB45482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6291" y="1494121"/>
            <a:ext cx="3583188" cy="4778123"/>
          </a:xfrm>
          <a:prstGeom prst="rect">
            <a:avLst/>
          </a:prstGeom>
        </p:spPr>
      </p:pic>
      <p:sp>
        <p:nvSpPr>
          <p:cNvPr id="13" name="TextBox 12">
            <a:extLst>
              <a:ext uri="{FF2B5EF4-FFF2-40B4-BE49-F238E27FC236}">
                <a16:creationId xmlns:a16="http://schemas.microsoft.com/office/drawing/2014/main" id="{E462E80D-3857-9C48-6C5A-8E796DBB3909}"/>
              </a:ext>
            </a:extLst>
          </p:cNvPr>
          <p:cNvSpPr txBox="1"/>
          <p:nvPr/>
        </p:nvSpPr>
        <p:spPr>
          <a:xfrm>
            <a:off x="895927" y="1433162"/>
            <a:ext cx="5386001" cy="4524315"/>
          </a:xfrm>
          <a:prstGeom prst="rect">
            <a:avLst/>
          </a:prstGeom>
          <a:noFill/>
        </p:spPr>
        <p:txBody>
          <a:bodyPr wrap="square" rtlCol="0">
            <a:spAutoFit/>
          </a:bodyPr>
          <a:lstStyle/>
          <a:p>
            <a:r>
              <a:rPr lang="en-GB" dirty="0">
                <a:solidFill>
                  <a:srgbClr val="00306B"/>
                </a:solidFill>
                <a:latin typeface="Futura PT Demi" panose="020B0702020204020303" pitchFamily="34" charset="0"/>
              </a:rPr>
              <a:t>Summary of special interest</a:t>
            </a:r>
            <a:endParaRPr lang="en-GB" dirty="0">
              <a:latin typeface="Futura PT Book" panose="020B0502020204020303" pitchFamily="34" charset="0"/>
            </a:endParaRPr>
          </a:p>
          <a:p>
            <a:endParaRPr lang="en-GB" dirty="0">
              <a:latin typeface="Futura PT Book" panose="020B0502020204020303" pitchFamily="34" charset="0"/>
            </a:endParaRPr>
          </a:p>
          <a:p>
            <a:pPr marL="285750" indent="-285750">
              <a:buFont typeface="Arial" panose="020B0604020202020204" pitchFamily="34" charset="0"/>
              <a:buChar char="•"/>
            </a:pPr>
            <a:r>
              <a:rPr lang="en-GB" dirty="0">
                <a:solidFill>
                  <a:srgbClr val="00306B"/>
                </a:solidFill>
                <a:latin typeface="Futura PT Demi" panose="020B0702020204020303" pitchFamily="34" charset="0"/>
              </a:rPr>
              <a:t>Historical interest</a:t>
            </a:r>
            <a:r>
              <a:rPr lang="en-GB" dirty="0">
                <a:latin typeface="Futura PT Book" panose="020B0502020204020303" pitchFamily="34" charset="0"/>
              </a:rPr>
              <a:t>: preserved medieval street pattern around Winner Street and Church Street with expansive 19</a:t>
            </a:r>
            <a:r>
              <a:rPr lang="en-GB" baseline="30000" dirty="0">
                <a:latin typeface="Futura PT Book" panose="020B0502020204020303" pitchFamily="34" charset="0"/>
              </a:rPr>
              <a:t>th</a:t>
            </a:r>
            <a:r>
              <a:rPr lang="en-GB" dirty="0">
                <a:latin typeface="Futura PT Book" panose="020B0502020204020303" pitchFamily="34" charset="0"/>
              </a:rPr>
              <a:t> and 20</a:t>
            </a:r>
            <a:r>
              <a:rPr lang="en-GB" baseline="30000" dirty="0">
                <a:latin typeface="Futura PT Book" panose="020B0502020204020303" pitchFamily="34" charset="0"/>
              </a:rPr>
              <a:t>th</a:t>
            </a:r>
            <a:r>
              <a:rPr lang="en-GB" dirty="0">
                <a:latin typeface="Futura PT Book" panose="020B0502020204020303" pitchFamily="34" charset="0"/>
              </a:rPr>
              <a:t> – century developments to the south and east which illustrate the rapid growth of the town as a seaside resort.</a:t>
            </a:r>
          </a:p>
          <a:p>
            <a:pPr marL="285750" indent="-285750">
              <a:buFont typeface="Arial" panose="020B0604020202020204" pitchFamily="34" charset="0"/>
              <a:buChar char="•"/>
            </a:pPr>
            <a:endParaRPr lang="en-GB" dirty="0">
              <a:latin typeface="Futura PT Book" panose="020B0502020204020303" pitchFamily="34" charset="0"/>
            </a:endParaRPr>
          </a:p>
          <a:p>
            <a:pPr marL="285750" indent="-285750">
              <a:buFont typeface="Arial" panose="020B0604020202020204" pitchFamily="34" charset="0"/>
              <a:buChar char="•"/>
            </a:pPr>
            <a:r>
              <a:rPr lang="en-GB" dirty="0">
                <a:solidFill>
                  <a:srgbClr val="00306B"/>
                </a:solidFill>
                <a:latin typeface="Futura PT Demi" panose="020B0702020204020303" pitchFamily="34" charset="0"/>
              </a:rPr>
              <a:t>Topography and configuration</a:t>
            </a:r>
            <a:r>
              <a:rPr lang="en-GB" dirty="0">
                <a:latin typeface="Futura PT Book" panose="020B0502020204020303" pitchFamily="34" charset="0"/>
              </a:rPr>
              <a:t>: the historic core is self-contained and lies inland at the base of a steep slope</a:t>
            </a:r>
          </a:p>
          <a:p>
            <a:pPr marL="285750" indent="-285750">
              <a:buFont typeface="Arial" panose="020B0604020202020204" pitchFamily="34" charset="0"/>
              <a:buChar char="•"/>
            </a:pPr>
            <a:endParaRPr lang="en-GB" dirty="0">
              <a:latin typeface="Futura PT Book" panose="020B0502020204020303" pitchFamily="34" charset="0"/>
            </a:endParaRPr>
          </a:p>
          <a:p>
            <a:pPr marL="285750" indent="-285750">
              <a:buFont typeface="Arial" panose="020B0604020202020204" pitchFamily="34" charset="0"/>
              <a:buChar char="•"/>
            </a:pPr>
            <a:r>
              <a:rPr lang="en-GB" dirty="0">
                <a:solidFill>
                  <a:srgbClr val="00306B"/>
                </a:solidFill>
                <a:latin typeface="Futura PT Demi" panose="020B0702020204020303" pitchFamily="34" charset="0"/>
              </a:rPr>
              <a:t>Architecture</a:t>
            </a:r>
            <a:r>
              <a:rPr lang="en-GB" dirty="0">
                <a:latin typeface="Futura PT Book" panose="020B0502020204020303" pitchFamily="34" charset="0"/>
              </a:rPr>
              <a:t>: wide range of architectural typologies, predominantly 19th-century, evidencing the town’s expansion</a:t>
            </a:r>
          </a:p>
        </p:txBody>
      </p:sp>
      <p:pic>
        <p:nvPicPr>
          <p:cNvPr id="2" name="Recorded Sound">
            <a:hlinkClick r:id="" action="ppaction://media"/>
            <a:extLst>
              <a:ext uri="{FF2B5EF4-FFF2-40B4-BE49-F238E27FC236}">
                <a16:creationId xmlns:a16="http://schemas.microsoft.com/office/drawing/2014/main" id="{CE564B1D-D709-AB81-6943-4B271EA15A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9818" y="282955"/>
            <a:ext cx="609600" cy="609600"/>
          </a:xfrm>
          <a:prstGeom prst="rect">
            <a:avLst/>
          </a:prstGeom>
        </p:spPr>
      </p:pic>
    </p:spTree>
    <p:extLst>
      <p:ext uri="{BB962C8B-B14F-4D97-AF65-F5344CB8AC3E}">
        <p14:creationId xmlns:p14="http://schemas.microsoft.com/office/powerpoint/2010/main" val="610786400"/>
      </p:ext>
    </p:extLst>
  </p:cSld>
  <p:clrMapOvr>
    <a:masterClrMapping/>
  </p:clrMapOvr>
  <p:transition spd="med" advClick="0" advTm="3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BA177D2-1D28-E15A-2C3A-14BA551AB41D}"/>
              </a:ext>
            </a:extLst>
          </p:cNvPr>
          <p:cNvSpPr/>
          <p:nvPr/>
        </p:nvSpPr>
        <p:spPr>
          <a:xfrm>
            <a:off x="1259468" y="1308226"/>
            <a:ext cx="9500525" cy="5046854"/>
          </a:xfrm>
          <a:prstGeom prst="rect">
            <a:avLst/>
          </a:prstGeom>
          <a:solidFill>
            <a:srgbClr val="FFC846">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0D6E6552-32D8-41FE-B8ED-D30EB7E604EC}"/>
              </a:ext>
            </a:extLst>
          </p:cNvPr>
          <p:cNvSpPr>
            <a:spLocks noGrp="1"/>
          </p:cNvSpPr>
          <p:nvPr>
            <p:ph idx="1"/>
          </p:nvPr>
        </p:nvSpPr>
        <p:spPr>
          <a:xfrm>
            <a:off x="1705956" y="1699548"/>
            <a:ext cx="8599796" cy="632778"/>
          </a:xfrm>
        </p:spPr>
        <p:txBody>
          <a:bodyPr>
            <a:noAutofit/>
          </a:bodyPr>
          <a:lstStyle/>
          <a:p>
            <a:pPr marL="0" indent="0">
              <a:buNone/>
            </a:pPr>
            <a:r>
              <a:rPr lang="en-GB" sz="1800" dirty="0">
                <a:latin typeface="Futura PT Book" panose="020B0502020204020303" pitchFamily="34" charset="0"/>
              </a:rPr>
              <a:t>Not everything in a conservation area will be equally important. As well as listed buildings and scheduled monuments, conservation areas recognise:</a:t>
            </a:r>
          </a:p>
        </p:txBody>
      </p:sp>
      <p:sp>
        <p:nvSpPr>
          <p:cNvPr id="4" name="Title 1">
            <a:extLst>
              <a:ext uri="{FF2B5EF4-FFF2-40B4-BE49-F238E27FC236}">
                <a16:creationId xmlns:a16="http://schemas.microsoft.com/office/drawing/2014/main" id="{9926397A-481A-754F-667F-98A3252D974B}"/>
              </a:ext>
            </a:extLst>
          </p:cNvPr>
          <p:cNvSpPr txBox="1">
            <a:spLocks/>
          </p:cNvSpPr>
          <p:nvPr/>
        </p:nvSpPr>
        <p:spPr>
          <a:xfrm>
            <a:off x="316991" y="282955"/>
            <a:ext cx="11385481" cy="7961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306B"/>
                </a:solidFill>
                <a:latin typeface="Futura PT Demi" panose="020B0702020204020303" pitchFamily="34" charset="0"/>
              </a:rPr>
              <a:t>Positive contributors, key buildings and local landmarks</a:t>
            </a:r>
          </a:p>
        </p:txBody>
      </p:sp>
      <p:cxnSp>
        <p:nvCxnSpPr>
          <p:cNvPr id="5" name="Straight Connector 4">
            <a:extLst>
              <a:ext uri="{FF2B5EF4-FFF2-40B4-BE49-F238E27FC236}">
                <a16:creationId xmlns:a16="http://schemas.microsoft.com/office/drawing/2014/main" id="{1D27324E-610B-EEA4-C02E-846B5D5FF6AE}"/>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7F7F95E-1646-5C6B-1731-75642BB5417F}"/>
              </a:ext>
            </a:extLst>
          </p:cNvPr>
          <p:cNvSpPr txBox="1"/>
          <p:nvPr/>
        </p:nvSpPr>
        <p:spPr>
          <a:xfrm>
            <a:off x="1827875" y="5299186"/>
            <a:ext cx="7341064" cy="369332"/>
          </a:xfrm>
          <a:prstGeom prst="rect">
            <a:avLst/>
          </a:prstGeom>
          <a:noFill/>
        </p:spPr>
        <p:txBody>
          <a:bodyPr wrap="square">
            <a:spAutoFit/>
          </a:bodyPr>
          <a:lstStyle/>
          <a:p>
            <a:pPr marL="457200" lvl="1" indent="0">
              <a:buNone/>
            </a:pPr>
            <a:r>
              <a:rPr lang="en-GB" sz="1800" dirty="0">
                <a:latin typeface="Futura PT Book" panose="020B0502020204020303" pitchFamily="34" charset="0"/>
              </a:rPr>
              <a:t>Each appraisal has a full list of addresses and a map.</a:t>
            </a:r>
          </a:p>
        </p:txBody>
      </p:sp>
      <p:sp>
        <p:nvSpPr>
          <p:cNvPr id="11" name="TextBox 10">
            <a:extLst>
              <a:ext uri="{FF2B5EF4-FFF2-40B4-BE49-F238E27FC236}">
                <a16:creationId xmlns:a16="http://schemas.microsoft.com/office/drawing/2014/main" id="{98C6D4F1-542C-E56F-EA84-8190A0F5848F}"/>
              </a:ext>
            </a:extLst>
          </p:cNvPr>
          <p:cNvSpPr txBox="1"/>
          <p:nvPr/>
        </p:nvSpPr>
        <p:spPr>
          <a:xfrm>
            <a:off x="1827875" y="2723647"/>
            <a:ext cx="8191455" cy="1200329"/>
          </a:xfrm>
          <a:prstGeom prst="rect">
            <a:avLst/>
          </a:prstGeom>
          <a:noFill/>
        </p:spPr>
        <p:txBody>
          <a:bodyPr wrap="square">
            <a:spAutoFit/>
          </a:bodyPr>
          <a:lstStyle/>
          <a:p>
            <a:pPr marL="742950" lvl="1" indent="-285750">
              <a:buFont typeface="Arial" panose="020B0604020202020204" pitchFamily="34" charset="0"/>
              <a:buChar char="•"/>
            </a:pPr>
            <a:r>
              <a:rPr lang="en-GB" sz="1800" dirty="0">
                <a:solidFill>
                  <a:srgbClr val="00306B"/>
                </a:solidFill>
                <a:latin typeface="Futura PT Book" panose="020B0502020204020303" pitchFamily="34" charset="0"/>
              </a:rPr>
              <a:t>Positive contributors </a:t>
            </a:r>
            <a:r>
              <a:rPr lang="en-GB" sz="1800" dirty="0">
                <a:latin typeface="Futura PT Book" panose="020B0502020204020303" pitchFamily="34" charset="0"/>
              </a:rPr>
              <a:t>- any building, structure or feature which beneficially add to the overall character of the area, often in groups.</a:t>
            </a:r>
          </a:p>
          <a:p>
            <a:pPr marL="742950" lvl="1" indent="-285750">
              <a:buFont typeface="Arial" panose="020B0604020202020204" pitchFamily="34" charset="0"/>
              <a:buChar char="•"/>
            </a:pPr>
            <a:endParaRPr lang="en-GB" sz="1800" dirty="0">
              <a:latin typeface="Futura PT Book" panose="020B0502020204020303" pitchFamily="34" charset="0"/>
            </a:endParaRPr>
          </a:p>
        </p:txBody>
      </p:sp>
      <p:sp>
        <p:nvSpPr>
          <p:cNvPr id="13" name="TextBox 12">
            <a:extLst>
              <a:ext uri="{FF2B5EF4-FFF2-40B4-BE49-F238E27FC236}">
                <a16:creationId xmlns:a16="http://schemas.microsoft.com/office/drawing/2014/main" id="{FEBEF379-3AE0-69B5-0011-D8913A2A634E}"/>
              </a:ext>
            </a:extLst>
          </p:cNvPr>
          <p:cNvSpPr txBox="1"/>
          <p:nvPr/>
        </p:nvSpPr>
        <p:spPr>
          <a:xfrm>
            <a:off x="1827875" y="3856694"/>
            <a:ext cx="8118303" cy="646331"/>
          </a:xfrm>
          <a:prstGeom prst="rect">
            <a:avLst/>
          </a:prstGeom>
          <a:noFill/>
        </p:spPr>
        <p:txBody>
          <a:bodyPr wrap="square">
            <a:spAutoFit/>
          </a:bodyPr>
          <a:lstStyle/>
          <a:p>
            <a:pPr marL="742950" lvl="1" indent="-285750">
              <a:buFont typeface="Arial" panose="020B0604020202020204" pitchFamily="34" charset="0"/>
              <a:buChar char="•"/>
            </a:pPr>
            <a:r>
              <a:rPr lang="en-GB" sz="1800" dirty="0">
                <a:solidFill>
                  <a:srgbClr val="00306B"/>
                </a:solidFill>
                <a:latin typeface="Futura PT Book" panose="020B0502020204020303" pitchFamily="34" charset="0"/>
              </a:rPr>
              <a:t>Key buildings </a:t>
            </a:r>
            <a:r>
              <a:rPr lang="en-GB" sz="1800" dirty="0">
                <a:latin typeface="Futura PT Book" panose="020B0502020204020303" pitchFamily="34" charset="0"/>
              </a:rPr>
              <a:t>which have individual heritage merit.</a:t>
            </a:r>
          </a:p>
          <a:p>
            <a:pPr marL="742950" lvl="1" indent="-285750">
              <a:buFont typeface="Arial" panose="020B0604020202020204" pitchFamily="34" charset="0"/>
              <a:buChar char="•"/>
            </a:pPr>
            <a:endParaRPr lang="en-GB" sz="1800" dirty="0">
              <a:latin typeface="Futura PT Book" panose="020B0502020204020303" pitchFamily="34" charset="0"/>
            </a:endParaRPr>
          </a:p>
        </p:txBody>
      </p:sp>
      <p:sp>
        <p:nvSpPr>
          <p:cNvPr id="15" name="TextBox 14">
            <a:extLst>
              <a:ext uri="{FF2B5EF4-FFF2-40B4-BE49-F238E27FC236}">
                <a16:creationId xmlns:a16="http://schemas.microsoft.com/office/drawing/2014/main" id="{6AA1FEA5-D2B1-6498-86D5-60E1DF96E372}"/>
              </a:ext>
            </a:extLst>
          </p:cNvPr>
          <p:cNvSpPr txBox="1"/>
          <p:nvPr/>
        </p:nvSpPr>
        <p:spPr>
          <a:xfrm>
            <a:off x="1820487" y="4476974"/>
            <a:ext cx="6964217" cy="369332"/>
          </a:xfrm>
          <a:prstGeom prst="rect">
            <a:avLst/>
          </a:prstGeom>
          <a:noFill/>
        </p:spPr>
        <p:txBody>
          <a:bodyPr wrap="square">
            <a:spAutoFit/>
          </a:bodyPr>
          <a:lstStyle/>
          <a:p>
            <a:pPr marL="742950" lvl="1" indent="-285750">
              <a:buFont typeface="Arial" panose="020B0604020202020204" pitchFamily="34" charset="0"/>
              <a:buChar char="•"/>
            </a:pPr>
            <a:r>
              <a:rPr lang="en-GB" sz="1800" dirty="0">
                <a:solidFill>
                  <a:srgbClr val="00306B"/>
                </a:solidFill>
                <a:latin typeface="Futura PT Book" panose="020B0502020204020303" pitchFamily="34" charset="0"/>
              </a:rPr>
              <a:t>Local landmarks</a:t>
            </a:r>
            <a:r>
              <a:rPr lang="en-GB" sz="1800" dirty="0">
                <a:latin typeface="Futura PT Book" panose="020B0502020204020303" pitchFamily="34" charset="0"/>
              </a:rPr>
              <a:t>, which will be visually prominent.</a:t>
            </a:r>
          </a:p>
        </p:txBody>
      </p:sp>
      <p:pic>
        <p:nvPicPr>
          <p:cNvPr id="2" name="Recorded Sound">
            <a:hlinkClick r:id="" action="ppaction://media"/>
            <a:extLst>
              <a:ext uri="{FF2B5EF4-FFF2-40B4-BE49-F238E27FC236}">
                <a16:creationId xmlns:a16="http://schemas.microsoft.com/office/drawing/2014/main" id="{56D14C42-BB15-BA82-5BF9-750CFF353A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5409" y="71436"/>
            <a:ext cx="609600" cy="609600"/>
          </a:xfrm>
          <a:prstGeom prst="rect">
            <a:avLst/>
          </a:prstGeom>
        </p:spPr>
      </p:pic>
    </p:spTree>
    <p:extLst>
      <p:ext uri="{BB962C8B-B14F-4D97-AF65-F5344CB8AC3E}">
        <p14:creationId xmlns:p14="http://schemas.microsoft.com/office/powerpoint/2010/main" val="374641042"/>
      </p:ext>
    </p:extLst>
  </p:cSld>
  <p:clrMapOvr>
    <a:masterClrMapping/>
  </p:clrMapOvr>
  <p:transition spd="med" advClick="0" advTm="3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1CAB-6E78-F27F-F8AC-A5BB81718648}"/>
              </a:ext>
            </a:extLst>
          </p:cNvPr>
          <p:cNvSpPr>
            <a:spLocks noGrp="1"/>
          </p:cNvSpPr>
          <p:nvPr>
            <p:ph type="title"/>
          </p:nvPr>
        </p:nvSpPr>
        <p:spPr>
          <a:xfrm>
            <a:off x="246021" y="1531984"/>
            <a:ext cx="4049422" cy="540038"/>
          </a:xfrm>
        </p:spPr>
        <p:txBody>
          <a:bodyPr>
            <a:noAutofit/>
          </a:bodyPr>
          <a:lstStyle/>
          <a:p>
            <a:r>
              <a:rPr lang="en-GB" sz="1800" dirty="0">
                <a:latin typeface="Futura PT Book" panose="020B0502020204020303" pitchFamily="34" charset="0"/>
              </a:rPr>
              <a:t>This is an extract of the heritage assets map in the Brixham Town Conservation Area. The full version is available in the appraisal.</a:t>
            </a:r>
          </a:p>
        </p:txBody>
      </p:sp>
      <p:sp>
        <p:nvSpPr>
          <p:cNvPr id="4" name="Title 1">
            <a:extLst>
              <a:ext uri="{FF2B5EF4-FFF2-40B4-BE49-F238E27FC236}">
                <a16:creationId xmlns:a16="http://schemas.microsoft.com/office/drawing/2014/main" id="{759702EB-BDE3-0EDC-301F-5426296BA2B6}"/>
              </a:ext>
            </a:extLst>
          </p:cNvPr>
          <p:cNvSpPr txBox="1">
            <a:spLocks/>
          </p:cNvSpPr>
          <p:nvPr/>
        </p:nvSpPr>
        <p:spPr>
          <a:xfrm>
            <a:off x="316991" y="282955"/>
            <a:ext cx="11385481" cy="79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306B"/>
                </a:solidFill>
                <a:latin typeface="Futura PT Demi" panose="020B0702020204020303" pitchFamily="34" charset="0"/>
              </a:rPr>
              <a:t>Brixham Town – heritage assets</a:t>
            </a:r>
          </a:p>
        </p:txBody>
      </p:sp>
      <p:cxnSp>
        <p:nvCxnSpPr>
          <p:cNvPr id="5" name="Straight Connector 4">
            <a:extLst>
              <a:ext uri="{FF2B5EF4-FFF2-40B4-BE49-F238E27FC236}">
                <a16:creationId xmlns:a16="http://schemas.microsoft.com/office/drawing/2014/main" id="{C41F8A6F-B6CE-3729-9F7F-0AFFA072AFB9}"/>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pic>
        <p:nvPicPr>
          <p:cNvPr id="7" name="Picture 6" descr="A close-up of a map&#10;&#10;AI-generated content may be incorrect.">
            <a:extLst>
              <a:ext uri="{FF2B5EF4-FFF2-40B4-BE49-F238E27FC236}">
                <a16:creationId xmlns:a16="http://schemas.microsoft.com/office/drawing/2014/main" id="{F07F135A-47BC-CC8F-9B57-D4133CC419BB}"/>
              </a:ext>
            </a:extLst>
          </p:cNvPr>
          <p:cNvPicPr>
            <a:picLocks noChangeAspect="1"/>
          </p:cNvPicPr>
          <p:nvPr/>
        </p:nvPicPr>
        <p:blipFill>
          <a:blip r:embed="rId4">
            <a:extLst>
              <a:ext uri="{28A0092B-C50C-407E-A947-70E740481C1C}">
                <a14:useLocalDpi xmlns:a14="http://schemas.microsoft.com/office/drawing/2010/main" val="0"/>
              </a:ext>
            </a:extLst>
          </a:blip>
          <a:srcRect l="3717" t="10909" r="65809" b="50976"/>
          <a:stretch/>
        </p:blipFill>
        <p:spPr>
          <a:xfrm>
            <a:off x="300029" y="3115012"/>
            <a:ext cx="3995414" cy="3533437"/>
          </a:xfrm>
          <a:prstGeom prst="rect">
            <a:avLst/>
          </a:prstGeom>
        </p:spPr>
      </p:pic>
      <p:pic>
        <p:nvPicPr>
          <p:cNvPr id="11" name="Picture 10">
            <a:extLst>
              <a:ext uri="{FF2B5EF4-FFF2-40B4-BE49-F238E27FC236}">
                <a16:creationId xmlns:a16="http://schemas.microsoft.com/office/drawing/2014/main" id="{65B90375-011D-6890-136C-BA81289EC856}"/>
              </a:ext>
            </a:extLst>
          </p:cNvPr>
          <p:cNvPicPr>
            <a:picLocks noChangeAspect="1"/>
          </p:cNvPicPr>
          <p:nvPr/>
        </p:nvPicPr>
        <p:blipFill>
          <a:blip r:embed="rId5">
            <a:extLst>
              <a:ext uri="{28A0092B-C50C-407E-A947-70E740481C1C}">
                <a14:useLocalDpi xmlns:a14="http://schemas.microsoft.com/office/drawing/2010/main" val="0"/>
              </a:ext>
            </a:extLst>
          </a:blip>
          <a:srcRect l="6795" r="6795"/>
          <a:stretch/>
        </p:blipFill>
        <p:spPr>
          <a:xfrm>
            <a:off x="4590385" y="1333499"/>
            <a:ext cx="6658640" cy="5201170"/>
          </a:xfrm>
          <a:prstGeom prst="rect">
            <a:avLst/>
          </a:prstGeom>
        </p:spPr>
      </p:pic>
      <p:pic>
        <p:nvPicPr>
          <p:cNvPr id="6" name="Recorded Sound">
            <a:hlinkClick r:id="" action="ppaction://media"/>
            <a:extLst>
              <a:ext uri="{FF2B5EF4-FFF2-40B4-BE49-F238E27FC236}">
                <a16:creationId xmlns:a16="http://schemas.microsoft.com/office/drawing/2014/main" id="{1DAC53D8-3B86-1E3D-EDC5-861E8D3D81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1880" y="282955"/>
            <a:ext cx="609600" cy="609600"/>
          </a:xfrm>
          <a:prstGeom prst="rect">
            <a:avLst/>
          </a:prstGeom>
        </p:spPr>
      </p:pic>
    </p:spTree>
    <p:extLst>
      <p:ext uri="{BB962C8B-B14F-4D97-AF65-F5344CB8AC3E}">
        <p14:creationId xmlns:p14="http://schemas.microsoft.com/office/powerpoint/2010/main" val="3703723258"/>
      </p:ext>
    </p:extLst>
  </p:cSld>
  <p:clrMapOvr>
    <a:masterClrMapping/>
  </p:clrMapOvr>
  <p:transition spd="med"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783D2-7B9E-03DE-6A5A-B2726E2E1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FEAC6-B72C-EDEA-567E-6C67E2B6328B}"/>
              </a:ext>
            </a:extLst>
          </p:cNvPr>
          <p:cNvSpPr>
            <a:spLocks noGrp="1"/>
          </p:cNvSpPr>
          <p:nvPr>
            <p:ph type="title"/>
          </p:nvPr>
        </p:nvSpPr>
        <p:spPr>
          <a:xfrm>
            <a:off x="316990" y="1005840"/>
            <a:ext cx="3731135" cy="1731530"/>
          </a:xfrm>
        </p:spPr>
        <p:txBody>
          <a:bodyPr>
            <a:normAutofit/>
          </a:bodyPr>
          <a:lstStyle/>
          <a:p>
            <a:r>
              <a:rPr lang="en-GB" sz="1800" dirty="0">
                <a:latin typeface="Futura PT Book" panose="020B0502020204020303" pitchFamily="34" charset="0"/>
              </a:rPr>
              <a:t>This is an extract of the heritage assets map in the Torquay Harbour Conservation Area. The full version is available in the appraisal.</a:t>
            </a:r>
          </a:p>
        </p:txBody>
      </p:sp>
      <p:sp>
        <p:nvSpPr>
          <p:cNvPr id="6" name="Title 1">
            <a:extLst>
              <a:ext uri="{FF2B5EF4-FFF2-40B4-BE49-F238E27FC236}">
                <a16:creationId xmlns:a16="http://schemas.microsoft.com/office/drawing/2014/main" id="{4C939AAB-9064-6C6B-37EA-6D9A34FB3C6E}"/>
              </a:ext>
            </a:extLst>
          </p:cNvPr>
          <p:cNvSpPr txBox="1">
            <a:spLocks/>
          </p:cNvSpPr>
          <p:nvPr/>
        </p:nvSpPr>
        <p:spPr>
          <a:xfrm>
            <a:off x="316991" y="282955"/>
            <a:ext cx="11385481" cy="79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306B"/>
                </a:solidFill>
                <a:latin typeface="Futura PT Demi" panose="020B0702020204020303" pitchFamily="34" charset="0"/>
              </a:rPr>
              <a:t>Torquay Harbour– heritage assets</a:t>
            </a:r>
          </a:p>
        </p:txBody>
      </p:sp>
      <p:cxnSp>
        <p:nvCxnSpPr>
          <p:cNvPr id="7" name="Straight Connector 6">
            <a:extLst>
              <a:ext uri="{FF2B5EF4-FFF2-40B4-BE49-F238E27FC236}">
                <a16:creationId xmlns:a16="http://schemas.microsoft.com/office/drawing/2014/main" id="{53FEA74A-07ED-7A79-9F02-54C09397BC9F}"/>
              </a:ext>
            </a:extLst>
          </p:cNvPr>
          <p:cNvCxnSpPr/>
          <p:nvPr/>
        </p:nvCxnSpPr>
        <p:spPr>
          <a:xfrm>
            <a:off x="316992" y="1005840"/>
            <a:ext cx="11524488" cy="0"/>
          </a:xfrm>
          <a:prstGeom prst="line">
            <a:avLst/>
          </a:prstGeom>
          <a:ln w="6350">
            <a:solidFill>
              <a:srgbClr val="00306B"/>
            </a:solidFill>
          </a:ln>
        </p:spPr>
        <p:style>
          <a:lnRef idx="2">
            <a:schemeClr val="accent1"/>
          </a:lnRef>
          <a:fillRef idx="0">
            <a:schemeClr val="accent1"/>
          </a:fillRef>
          <a:effectRef idx="1">
            <a:schemeClr val="accent1"/>
          </a:effectRef>
          <a:fontRef idx="minor">
            <a:schemeClr val="tx1"/>
          </a:fontRef>
        </p:style>
      </p:cxnSp>
      <p:pic>
        <p:nvPicPr>
          <p:cNvPr id="13" name="Picture 12" descr="A map of a city&#10;&#10;AI-generated content may be incorrect.">
            <a:extLst>
              <a:ext uri="{FF2B5EF4-FFF2-40B4-BE49-F238E27FC236}">
                <a16:creationId xmlns:a16="http://schemas.microsoft.com/office/drawing/2014/main" id="{B070859E-FC80-ED13-5CB7-D2243C18B9DA}"/>
              </a:ext>
            </a:extLst>
          </p:cNvPr>
          <p:cNvPicPr>
            <a:picLocks noChangeAspect="1"/>
          </p:cNvPicPr>
          <p:nvPr/>
        </p:nvPicPr>
        <p:blipFill>
          <a:blip r:embed="rId4">
            <a:extLst>
              <a:ext uri="{28A0092B-C50C-407E-A947-70E740481C1C}">
                <a14:useLocalDpi xmlns:a14="http://schemas.microsoft.com/office/drawing/2010/main" val="0"/>
              </a:ext>
            </a:extLst>
          </a:blip>
          <a:srcRect l="3527" t="46195" r="65999" b="17759"/>
          <a:stretch/>
        </p:blipFill>
        <p:spPr>
          <a:xfrm>
            <a:off x="316991" y="3256069"/>
            <a:ext cx="3821190" cy="3195965"/>
          </a:xfrm>
          <a:prstGeom prst="rect">
            <a:avLst/>
          </a:prstGeom>
        </p:spPr>
      </p:pic>
      <p:pic>
        <p:nvPicPr>
          <p:cNvPr id="10" name="Picture 9" descr="A map of a city&#10;&#10;AI-generated content may be incorrect.">
            <a:extLst>
              <a:ext uri="{FF2B5EF4-FFF2-40B4-BE49-F238E27FC236}">
                <a16:creationId xmlns:a16="http://schemas.microsoft.com/office/drawing/2014/main" id="{DF09B8CD-ADE8-B6C1-67E5-4EB4A4585EC5}"/>
              </a:ext>
            </a:extLst>
          </p:cNvPr>
          <p:cNvPicPr>
            <a:picLocks noChangeAspect="1"/>
          </p:cNvPicPr>
          <p:nvPr/>
        </p:nvPicPr>
        <p:blipFill>
          <a:blip r:embed="rId5">
            <a:extLst>
              <a:ext uri="{28A0092B-C50C-407E-A947-70E740481C1C}">
                <a14:useLocalDpi xmlns:a14="http://schemas.microsoft.com/office/drawing/2010/main" val="0"/>
              </a:ext>
            </a:extLst>
          </a:blip>
          <a:srcRect l="28122" t="28908" r="26803" b="40921"/>
          <a:stretch/>
        </p:blipFill>
        <p:spPr>
          <a:xfrm>
            <a:off x="4257675" y="1244918"/>
            <a:ext cx="7540615" cy="5207116"/>
          </a:xfrm>
          <a:prstGeom prst="rect">
            <a:avLst/>
          </a:prstGeom>
        </p:spPr>
      </p:pic>
      <p:pic>
        <p:nvPicPr>
          <p:cNvPr id="3" name="Recorded Sound">
            <a:hlinkClick r:id="" action="ppaction://media"/>
            <a:extLst>
              <a:ext uri="{FF2B5EF4-FFF2-40B4-BE49-F238E27FC236}">
                <a16:creationId xmlns:a16="http://schemas.microsoft.com/office/drawing/2014/main" id="{25F42ED8-CAAC-836D-3777-640171C11E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8690" y="282955"/>
            <a:ext cx="609600" cy="609600"/>
          </a:xfrm>
          <a:prstGeom prst="rect">
            <a:avLst/>
          </a:prstGeom>
        </p:spPr>
      </p:pic>
    </p:spTree>
    <p:extLst>
      <p:ext uri="{BB962C8B-B14F-4D97-AF65-F5344CB8AC3E}">
        <p14:creationId xmlns:p14="http://schemas.microsoft.com/office/powerpoint/2010/main" val="1234030050"/>
      </p:ext>
    </p:extLst>
  </p:cSld>
  <p:clrMapOvr>
    <a:masterClrMapping/>
  </p:clrMapOvr>
  <p:transition spd="med"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6|1.3|1.5|2.2|2.3|1.6"/>
</p:tagLst>
</file>

<file path=ppt/tags/tag2.xml><?xml version="1.0" encoding="utf-8"?>
<p:tagLst xmlns:a="http://schemas.openxmlformats.org/drawingml/2006/main" xmlns:r="http://schemas.openxmlformats.org/officeDocument/2006/relationships" xmlns:p="http://schemas.openxmlformats.org/presentationml/2006/main">
  <p:tag name="TIMING" val="|1.9|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E2F9E21189074F9C2F026F08F36625" ma:contentTypeVersion="18" ma:contentTypeDescription="Create a new document." ma:contentTypeScope="" ma:versionID="7d73f80ebc1289865e583d226b4a062c">
  <xsd:schema xmlns:xsd="http://www.w3.org/2001/XMLSchema" xmlns:xs="http://www.w3.org/2001/XMLSchema" xmlns:p="http://schemas.microsoft.com/office/2006/metadata/properties" xmlns:ns2="216be0e3-fb59-44d6-9a08-5c3bad261b2e" xmlns:ns3="21e08795-e594-43a2-9ea7-16e3644ae68e" targetNamespace="http://schemas.microsoft.com/office/2006/metadata/properties" ma:root="true" ma:fieldsID="633095098a50d51308d72984e49273e4" ns2:_="" ns3:_="">
    <xsd:import namespace="216be0e3-fb59-44d6-9a08-5c3bad261b2e"/>
    <xsd:import namespace="21e08795-e594-43a2-9ea7-16e3644ae6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6be0e3-fb59-44d6-9a08-5c3bad261b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dd0c2b-1a8c-4259-a16d-a2e089d742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e08795-e594-43a2-9ea7-16e3644ae68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3947020-3238-41d1-abbd-4fb74d9b09d0}" ma:internalName="TaxCatchAll" ma:showField="CatchAllData" ma:web="21e08795-e594-43a2-9ea7-16e3644ae6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1e08795-e594-43a2-9ea7-16e3644ae68e" xsi:nil="true"/>
    <lcf76f155ced4ddcb4097134ff3c332f xmlns="216be0e3-fb59-44d6-9a08-5c3bad261b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96D2B29-6CAE-44AE-8164-333663E87E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6be0e3-fb59-44d6-9a08-5c3bad261b2e"/>
    <ds:schemaRef ds:uri="21e08795-e594-43a2-9ea7-16e3644ae6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37C92F-9732-4C45-ABC8-FF57B6EA8F91}">
  <ds:schemaRefs>
    <ds:schemaRef ds:uri="http://schemas.microsoft.com/sharepoint/v3/contenttype/forms"/>
  </ds:schemaRefs>
</ds:datastoreItem>
</file>

<file path=customXml/itemProps3.xml><?xml version="1.0" encoding="utf-8"?>
<ds:datastoreItem xmlns:ds="http://schemas.openxmlformats.org/officeDocument/2006/customXml" ds:itemID="{F4B48BF2-C04A-46B4-910A-71D4362BB726}">
  <ds:schemaRefs>
    <ds:schemaRef ds:uri="216be0e3-fb59-44d6-9a08-5c3bad261b2e"/>
    <ds:schemaRef ds:uri="http://purl.org/dc/terms/"/>
    <ds:schemaRef ds:uri="21e08795-e594-43a2-9ea7-16e3644ae68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258</TotalTime>
  <Words>750</Words>
  <Application>Microsoft Office PowerPoint</Application>
  <PresentationFormat>Widescreen</PresentationFormat>
  <Paragraphs>87</Paragraphs>
  <Slides>14</Slides>
  <Notes>0</Notes>
  <HiddenSlides>0</HiddenSlides>
  <MMClips>13</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Torbay Conservation Area Appraisals</vt:lpstr>
      <vt:lpstr>What is a Conservation Area Appraisal?</vt:lpstr>
      <vt:lpstr>PowerPoint Presentation</vt:lpstr>
      <vt:lpstr>PowerPoint Presentation</vt:lpstr>
      <vt:lpstr>PowerPoint Presentation</vt:lpstr>
      <vt:lpstr>PowerPoint Presentation</vt:lpstr>
      <vt:lpstr>PowerPoint Presentation</vt:lpstr>
      <vt:lpstr>This is an extract of the heritage assets map in the Brixham Town Conservation Area. The full version is available in the appraisal.</vt:lpstr>
      <vt:lpstr>This is an extract of the heritage assets map in the Torquay Harbour Conservation Area. The full version is available in the appraisal.</vt:lpstr>
      <vt:lpstr>This is an extract of the heritage assets map in the Old Paignton Conservation Area. The full version is available in the appraisal.</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Hettie Dix</dc:creator>
  <cp:lastModifiedBy>Palmer, Robert</cp:lastModifiedBy>
  <cp:revision>4</cp:revision>
  <cp:lastPrinted>2025-02-12T15:23:51Z</cp:lastPrinted>
  <dcterms:created xsi:type="dcterms:W3CDTF">2025-02-12T13:41:36Z</dcterms:created>
  <dcterms:modified xsi:type="dcterms:W3CDTF">2025-03-17T11:50:27Z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0x010100FAE2F9E21189074F9C2F026F08F36625</vt:lpwstr>
  </property>
  <property fmtid="{D5CDD505-2E9C-101B-9397-08002B2CF9AE}" pid="3" name="MediaServiceImageTags">
    <vt:lpwstr/>
  </property>
</Properties>
</file>